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49"/>
  </p:notesMasterIdLst>
  <p:handoutMasterIdLst>
    <p:handoutMasterId r:id="rId5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5143500" type="screen16x9"/>
  <p:notesSz cx="6858000" cy="9144000"/>
  <p:embeddedFontLst>
    <p:embeddedFont>
      <p:font typeface="Amatic SC" panose="00000500000000000000" pitchFamily="2" charset="-79"/>
      <p:regular r:id="rId51"/>
      <p:bold r:id="rId52"/>
    </p:embeddedFon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Oswald" panose="00000500000000000000" pitchFamily="2" charset="0"/>
      <p:regular r:id="rId57"/>
      <p:bold r:id="rId58"/>
    </p:embeddedFont>
    <p:embeddedFont>
      <p:font typeface="Source Code Pro" panose="020B0509030403020204" pitchFamily="49" charset="0"/>
      <p:regular r:id="rId59"/>
      <p:bold r:id="rId60"/>
      <p:italic r:id="rId61"/>
      <p:boldItalic r:id="rId6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52" y="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9" d="100"/>
          <a:sy n="49" d="100"/>
        </p:scale>
        <p:origin x="2740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font" Target="fonts/font5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1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D6EDDDCA-35D9-F560-24BE-FBD8B43AD6D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B39F40F-7E2C-BE61-5193-3FFA91F473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57942E-9AC6-406E-917E-931FD6843E1D}" type="datetimeFigureOut">
              <a:rPr lang="fr-CA" smtClean="0"/>
              <a:t>2023-12-10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C44FEA9-F795-872E-2F0B-094917425E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8ABA5D0-54F3-313F-EB38-7374B7588F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F583F-3BEE-4370-9CB4-25BE50B4E6E2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582879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6dddb12459d7d949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6dddb12459d7d949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Drabe!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6dddb12459d7d949_2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g6dddb12459d7d949_2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6dddb12459d7d949_3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6dddb12459d7d949_3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6dddb12459d7d949_3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6dddb12459d7d949_3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6dddb12459d7d949_3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6dddb12459d7d949_3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Projet phare qui a porté la bonne nouvelle en France - Interface par dessus Karuta (sur-couche).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6dddb12459d7d949_3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3" name="Google Shape;213;g6dddb12459d7d949_3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6dddb12459d7d949_3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6dddb12459d7d949_3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Portfolio de démonstration de Karuta 3.0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6dddb12459d7d949_3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0" name="Google Shape;240;g6dddb12459d7d949_3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6dddb12459d7d949_3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6dddb12459d7d949_3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6dddb12459d7d949_3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6dddb12459d7d949_3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Toutes les innovations viennent de demandes de la communauté. Oublis c’est certain.  Promising:  évaluation par les pairs.  Pau:  alternance, Cnam:  déplacer, Côte d’Azur:  les référentiels Tardif, Polytech Chambery:  Report.:  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9711a44a4a_0_3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29711a44a4a_0_3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Conférence MATI (2012)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298b9e5e638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298b9e5e638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La question qu’Olivier pose toujours.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298b9e5e638_0_3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298b9e5e638_0_3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29929f9dd80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29929f9dd80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298b9e5e638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298b9e5e638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29a8563e738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" name="Google Shape;378;g29a8563e738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29d62e249cb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0" name="Google Shape;420;g29d62e249cb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298b9e5e638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3" name="Google Shape;463;g298b9e5e638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29dc274f56a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Google Shape;476;g29dc274f56a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29dc274f56a_0_1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Google Shape;489;g29dc274f56a_0_1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9ea2efb61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" name="Google Shape;88;g29ea2efb61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-FR"/>
              <a:t>Je ne suis pas informaticien!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298b9e5e638_0_2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0" name="Google Shape;500;g298b9e5e638_0_2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g29d196175af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1" name="Google Shape;541;g29d196175af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g298b9e5e638_0_3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1" name="Google Shape;581;g298b9e5e638_0_3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296b496bca4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8" name="Google Shape;708;g296b496bca4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-FR"/>
              <a:t>Discussion avec Olivier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29929f9dd80_0_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29929f9dd80_0_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3.0 vs 1.0  ;  Le jour et la nuit.</a:t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4b35c195cb52da4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4b35c195cb52da4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g29929f9dd80_0_5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6" name="Google Shape;726;g29929f9dd80_0_5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g29a8563e738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2" name="Google Shape;732;g29a8563e738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g29929f9dd80_0_5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8" name="Google Shape;738;g29929f9dd80_0_5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g29929f9dd80_0_5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7" name="Google Shape;747;g29929f9dd80_0_5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6f9f17c0e4_0_5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" name="Google Shape;96;g6f9f17c0e4_0_5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200">
                <a:solidFill>
                  <a:srgbClr val="424242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Pas une présentation de Karuta -  vous en aurez plus tard … mais les grands principes devrait vous aider</a:t>
            </a:r>
            <a:endParaRPr sz="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g29929f9dd80_0_5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6" name="Google Shape;756;g29929f9dd80_0_5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g29dc274f56a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5" name="Google Shape;765;g29dc274f56a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g29dc274f56a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3" name="Google Shape;773;g29dc274f56a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g29b19c4784e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0" name="Google Shape;780;g29b19c4784e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g29dc274f56a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8" name="Google Shape;788;g29dc274f56a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g6dddb12459d7d949_4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5" name="Google Shape;795;g6dddb12459d7d949_4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g29dc274f56a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1" name="Google Shape;821;g29dc274f56a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g29b19c4784e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9" name="Google Shape;829;g29b19c4784e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9711a44a4a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" name="Google Shape;104;g29711a44a4a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-FR"/>
              <a:t>Notre ePortfolio est une armure unique |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9711a44a4a_0_3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g29711a44a4a_0_3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9b19c4784e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0" name="Google Shape;120;g29b19c4784e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dddb12459d7d949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g6dddb12459d7d949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2a0568d134a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4" name="Google Shape;154;g2a0568d134a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-FR"/>
              <a:t>Janice Smith, Nobry Ouk, Olivier Gerbé, Jacques Raynauld, Éric Giraudin, Isabelle Roy et Lan Anh. 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10800000">
            <a:off x="4226100" y="2933550"/>
            <a:ext cx="691800" cy="388500"/>
          </a:xfrm>
          <a:prstGeom prst="triangle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/>
          <p:nvPr/>
        </p:nvSpPr>
        <p:spPr>
          <a:xfrm>
            <a:off x="-25" y="0"/>
            <a:ext cx="9144000" cy="3124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411175" y="644300"/>
            <a:ext cx="8282400" cy="21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swald"/>
              <a:buNone/>
              <a:defRPr sz="60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swald"/>
              <a:buNone/>
              <a:defRPr sz="60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swald"/>
              <a:buNone/>
              <a:defRPr sz="60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swald"/>
              <a:buNone/>
              <a:defRPr sz="60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swald"/>
              <a:buNone/>
              <a:defRPr sz="60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swald"/>
              <a:buNone/>
              <a:defRPr sz="60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swald"/>
              <a:buNone/>
              <a:defRPr sz="60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swald"/>
              <a:buNone/>
              <a:defRPr sz="60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swald"/>
              <a:buNone/>
              <a:defRPr sz="60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411175" y="3398250"/>
            <a:ext cx="8282400" cy="126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>
            <a:spLocks noGrp="1"/>
          </p:cNvSpPr>
          <p:nvPr>
            <p:ph type="title"/>
          </p:nvPr>
        </p:nvSpPr>
        <p:spPr>
          <a:xfrm>
            <a:off x="490250" y="528900"/>
            <a:ext cx="5678100" cy="40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swald"/>
              <a:buNone/>
              <a:defRPr sz="54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54" name="Google Shape;54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1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2"/>
          <p:cNvSpPr/>
          <p:nvPr/>
        </p:nvSpPr>
        <p:spPr>
          <a:xfrm>
            <a:off x="4572000" y="175"/>
            <a:ext cx="4572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7" name="Google Shape;57;p12"/>
          <p:cNvCxnSpPr/>
          <p:nvPr/>
        </p:nvCxnSpPr>
        <p:spPr>
          <a:xfrm>
            <a:off x="5029675" y="4495500"/>
            <a:ext cx="577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58" name="Google Shape;58;p12"/>
          <p:cNvSpPr txBox="1">
            <a:spLocks noGrp="1"/>
          </p:cNvSpPr>
          <p:nvPr>
            <p:ph type="title"/>
          </p:nvPr>
        </p:nvSpPr>
        <p:spPr>
          <a:xfrm>
            <a:off x="265500" y="1078750"/>
            <a:ext cx="4045200" cy="17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Oswald"/>
              <a:buNone/>
              <a:defRPr sz="4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Oswald"/>
              <a:buNone/>
              <a:defRPr sz="4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Oswald"/>
              <a:buNone/>
              <a:defRPr sz="4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Oswald"/>
              <a:buNone/>
              <a:defRPr sz="4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Oswald"/>
              <a:buNone/>
              <a:defRPr sz="4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Oswald"/>
              <a:buNone/>
              <a:defRPr sz="4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Oswald"/>
              <a:buNone/>
              <a:defRPr sz="4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Oswald"/>
              <a:buNone/>
              <a:defRPr sz="4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Oswald"/>
              <a:buNone/>
              <a:defRPr sz="4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59" name="Google Shape;59;p12"/>
          <p:cNvSpPr txBox="1">
            <a:spLocks noGrp="1"/>
          </p:cNvSpPr>
          <p:nvPr>
            <p:ph type="subTitle" idx="1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Source Code Pro"/>
              <a:buNone/>
              <a:defRPr sz="19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Source Code Pro"/>
              <a:buNone/>
              <a:defRPr sz="19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Source Code Pro"/>
              <a:buNone/>
              <a:defRPr sz="19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Source Code Pro"/>
              <a:buNone/>
              <a:defRPr sz="19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Source Code Pro"/>
              <a:buNone/>
              <a:defRPr sz="19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Source Code Pro"/>
              <a:buNone/>
              <a:defRPr sz="19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Source Code Pro"/>
              <a:buNone/>
              <a:defRPr sz="19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Source Code Pro"/>
              <a:buNone/>
              <a:defRPr sz="19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Source Code Pro"/>
              <a:buNone/>
              <a:defRPr sz="1900" b="0" i="0" u="none" strike="noStrike" cap="none">
                <a:solidFill>
                  <a:schemeClr val="l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60" name="Google Shape;60;p12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Source Code Pro"/>
              <a:buChar char="■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61" name="Google Shape;61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Oswald"/>
              <a:buNone/>
              <a:defRPr sz="21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Google Shape;66;p14"/>
          <p:cNvCxnSpPr/>
          <p:nvPr/>
        </p:nvCxnSpPr>
        <p:spPr>
          <a:xfrm>
            <a:off x="413275" y="2988275"/>
            <a:ext cx="910500" cy="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67" name="Google Shape;67;p1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Oswald"/>
              <a:buNone/>
              <a:defRPr sz="12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Oswald"/>
              <a:buNone/>
              <a:defRPr sz="12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Oswald"/>
              <a:buNone/>
              <a:defRPr sz="12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Oswald"/>
              <a:buNone/>
              <a:defRPr sz="12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Oswald"/>
              <a:buNone/>
              <a:defRPr sz="12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Oswald"/>
              <a:buNone/>
              <a:defRPr sz="12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Oswald"/>
              <a:buNone/>
              <a:defRPr sz="12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Oswald"/>
              <a:buNone/>
              <a:defRPr sz="12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Font typeface="Oswald"/>
              <a:buNone/>
              <a:defRPr sz="12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r>
              <a:t>xx%</a:t>
            </a:r>
          </a:p>
        </p:txBody>
      </p:sp>
      <p:sp>
        <p:nvSpPr>
          <p:cNvPr id="68" name="Google Shape;68;p1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Source Code Pro"/>
              <a:buChar char="■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69" name="Google Shape;69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se en page personnalisée">
  <p:cSld name="AUTOLAYOUT">
    <p:bg>
      <p:bgPr>
        <a:solidFill>
          <a:srgbClr val="FFFFFF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rot="10800000">
            <a:off x="625650" y="847525"/>
            <a:ext cx="384000" cy="215700"/>
          </a:xfrm>
          <a:prstGeom prst="triangle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3"/>
          <p:cNvSpPr/>
          <p:nvPr/>
        </p:nvSpPr>
        <p:spPr>
          <a:xfrm>
            <a:off x="-25" y="0"/>
            <a:ext cx="9144000" cy="938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05450" y="292800"/>
            <a:ext cx="8333100" cy="72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2800" b="1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2800" b="1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2800" b="1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2800" b="1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2800" b="1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2800" b="1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2800" b="1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2800" b="1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/>
          <p:nvPr/>
        </p:nvSpPr>
        <p:spPr>
          <a:xfrm>
            <a:off x="668775" y="1620875"/>
            <a:ext cx="7803600" cy="30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se en page personnalisée 1">
  <p:cSld name="AUTOLAYOUT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" name="Google Shape;25;p5" descr="Randonneur marchant sur un pont suspendu" title="Pont"/>
          <p:cNvPicPr preferRelativeResize="0"/>
          <p:nvPr/>
        </p:nvPicPr>
        <p:blipFill rotWithShape="1">
          <a:blip r:embed="rId2">
            <a:alphaModFix amt="64000"/>
          </a:blip>
          <a:srcRect t="7820" b="7819"/>
          <a:stretch/>
        </p:blipFill>
        <p:spPr>
          <a:xfrm>
            <a:off x="-1" y="-3"/>
            <a:ext cx="9144006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5"/>
          <p:cNvSpPr/>
          <p:nvPr/>
        </p:nvSpPr>
        <p:spPr>
          <a:xfrm>
            <a:off x="821835" y="2765450"/>
            <a:ext cx="638100" cy="7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5"/>
          <p:cNvSpPr txBox="1">
            <a:spLocks noGrp="1"/>
          </p:cNvSpPr>
          <p:nvPr>
            <p:ph type="ctrTitle"/>
          </p:nvPr>
        </p:nvSpPr>
        <p:spPr>
          <a:xfrm>
            <a:off x="714825" y="2998550"/>
            <a:ext cx="4868400" cy="144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swald"/>
              <a:buNone/>
              <a:defRPr sz="3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swald"/>
              <a:buNone/>
              <a:defRPr sz="3000" b="1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swald"/>
              <a:buNone/>
              <a:defRPr sz="3000" b="1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swald"/>
              <a:buNone/>
              <a:defRPr sz="3000" b="1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swald"/>
              <a:buNone/>
              <a:defRPr sz="3000" b="1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swald"/>
              <a:buNone/>
              <a:defRPr sz="3000" b="1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swald"/>
              <a:buNone/>
              <a:defRPr sz="3000" b="1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swald"/>
              <a:buNone/>
              <a:defRPr sz="3000" b="1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swald"/>
              <a:buNone/>
              <a:defRPr sz="3000" b="1" i="0" u="none" strike="noStrike" cap="none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1212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1212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1212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1212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1212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1212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1212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1212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21212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/>
          <p:nvPr/>
        </p:nvSpPr>
        <p:spPr>
          <a:xfrm>
            <a:off x="0" y="1567350"/>
            <a:ext cx="9144000" cy="2008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6"/>
          <p:cNvSpPr txBox="1">
            <a:spLocks noGrp="1"/>
          </p:cNvSpPr>
          <p:nvPr>
            <p:ph type="title"/>
          </p:nvPr>
        </p:nvSpPr>
        <p:spPr>
          <a:xfrm>
            <a:off x="430800" y="1889700"/>
            <a:ext cx="8282400" cy="15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swald"/>
              <a:buNone/>
              <a:defRPr sz="3600" b="0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Google Shape;34;p7"/>
          <p:cNvCxnSpPr/>
          <p:nvPr/>
        </p:nvCxnSpPr>
        <p:spPr>
          <a:xfrm>
            <a:off x="429200" y="1275577"/>
            <a:ext cx="614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35" name="Google Shape;35;p7"/>
          <p:cNvSpPr txBox="1">
            <a:spLocks noGrp="1"/>
          </p:cNvSpPr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body" idx="1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Source Code Pro"/>
              <a:buChar char="■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Google Shape;39;p8"/>
          <p:cNvCxnSpPr/>
          <p:nvPr/>
        </p:nvCxnSpPr>
        <p:spPr>
          <a:xfrm>
            <a:off x="429200" y="1275577"/>
            <a:ext cx="614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40" name="Google Shape;40;p8"/>
          <p:cNvSpPr txBox="1">
            <a:spLocks noGrp="1"/>
          </p:cNvSpPr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1"/>
          </p:nvPr>
        </p:nvSpPr>
        <p:spPr>
          <a:xfrm>
            <a:off x="311700" y="1468825"/>
            <a:ext cx="3999900" cy="30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○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■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●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○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■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●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○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Source Code Pro"/>
              <a:buChar char="■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body" idx="2"/>
          </p:nvPr>
        </p:nvSpPr>
        <p:spPr>
          <a:xfrm>
            <a:off x="4832400" y="1468825"/>
            <a:ext cx="3999900" cy="30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○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■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●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○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■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●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○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Source Code Pro"/>
              <a:buChar char="■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 txBox="1">
            <a:spLocks noGrp="1"/>
          </p:cNvSpPr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Google Shape;48;p10"/>
          <p:cNvCxnSpPr/>
          <p:nvPr/>
        </p:nvCxnSpPr>
        <p:spPr>
          <a:xfrm>
            <a:off x="418675" y="1457787"/>
            <a:ext cx="614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49" name="Google Shape;49;p10"/>
          <p:cNvSpPr txBox="1">
            <a:spLocks noGrp="1"/>
          </p:cNvSpPr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swald"/>
              <a:buNone/>
              <a:defRPr sz="24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swald"/>
              <a:buNone/>
              <a:defRPr sz="24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swald"/>
              <a:buNone/>
              <a:defRPr sz="24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swald"/>
              <a:buNone/>
              <a:defRPr sz="24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swald"/>
              <a:buNone/>
              <a:defRPr sz="24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swald"/>
              <a:buNone/>
              <a:defRPr sz="24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swald"/>
              <a:buNone/>
              <a:defRPr sz="24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swald"/>
              <a:buNone/>
              <a:defRPr sz="24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swald"/>
              <a:buNone/>
              <a:defRPr sz="24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50" name="Google Shape;50;p10"/>
          <p:cNvSpPr txBox="1">
            <a:spLocks noGrp="1"/>
          </p:cNvSpPr>
          <p:nvPr>
            <p:ph type="body" idx="1"/>
          </p:nvPr>
        </p:nvSpPr>
        <p:spPr>
          <a:xfrm>
            <a:off x="311700" y="1618204"/>
            <a:ext cx="2808000" cy="295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●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○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■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●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○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■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●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Source Code Pro"/>
              <a:buChar char="○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Source Code Pro"/>
              <a:buChar char="■"/>
              <a:defRPr sz="12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odern-writer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 b="0" i="0" u="none" strike="noStrike" cap="none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Source Code Pro"/>
              <a:buChar char="■"/>
              <a:defRPr sz="14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1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.png"/><Relationship Id="rId4" Type="http://schemas.openxmlformats.org/officeDocument/2006/relationships/image" Target="../media/image13.png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17.png"/><Relationship Id="rId18" Type="http://schemas.openxmlformats.org/officeDocument/2006/relationships/image" Target="../media/image41.png"/><Relationship Id="rId3" Type="http://schemas.openxmlformats.org/officeDocument/2006/relationships/image" Target="../media/image11.jpg"/><Relationship Id="rId21" Type="http://schemas.openxmlformats.org/officeDocument/2006/relationships/image" Target="../media/image44.png"/><Relationship Id="rId7" Type="http://schemas.openxmlformats.org/officeDocument/2006/relationships/image" Target="../media/image32.jpg"/><Relationship Id="rId12" Type="http://schemas.openxmlformats.org/officeDocument/2006/relationships/image" Target="../media/image37.png"/><Relationship Id="rId17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11" Type="http://schemas.openxmlformats.org/officeDocument/2006/relationships/image" Target="../media/image36.jpg"/><Relationship Id="rId24" Type="http://schemas.openxmlformats.org/officeDocument/2006/relationships/image" Target="../media/image47.png"/><Relationship Id="rId5" Type="http://schemas.openxmlformats.org/officeDocument/2006/relationships/image" Target="../media/image30.png"/><Relationship Id="rId15" Type="http://schemas.openxmlformats.org/officeDocument/2006/relationships/image" Target="../media/image38.png"/><Relationship Id="rId23" Type="http://schemas.openxmlformats.org/officeDocument/2006/relationships/image" Target="../media/image46.png"/><Relationship Id="rId10" Type="http://schemas.openxmlformats.org/officeDocument/2006/relationships/image" Target="../media/image35.jpg"/><Relationship Id="rId19" Type="http://schemas.openxmlformats.org/officeDocument/2006/relationships/image" Target="../media/image42.png"/><Relationship Id="rId4" Type="http://schemas.openxmlformats.org/officeDocument/2006/relationships/image" Target="../media/image12.jpg"/><Relationship Id="rId9" Type="http://schemas.openxmlformats.org/officeDocument/2006/relationships/image" Target="../media/image34.png"/><Relationship Id="rId14" Type="http://schemas.openxmlformats.org/officeDocument/2006/relationships/image" Target="../media/image5.png"/><Relationship Id="rId22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16lEXzo-ulV7j-YK91QxRxkDtnNUl1FA/view?usp=sharing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9.png"/><Relationship Id="rId9" Type="http://schemas.openxmlformats.org/officeDocument/2006/relationships/image" Target="../media/image8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mailto:jacques.raynauld@gmail.com" TargetMode="External"/><Relationship Id="rId3" Type="http://schemas.openxmlformats.org/officeDocument/2006/relationships/hyperlink" Target="http://www.apereo.org/content/karuta" TargetMode="External"/><Relationship Id="rId7" Type="http://schemas.openxmlformats.org/officeDocument/2006/relationships/hyperlink" Target="http://eportfolium.com/" TargetMode="Externa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portfolium.fr/karuta3.0/karuta/htm/login.htm" TargetMode="External"/><Relationship Id="rId5" Type="http://schemas.openxmlformats.org/officeDocument/2006/relationships/hyperlink" Target="http://eportfolium.com/karuta" TargetMode="External"/><Relationship Id="rId4" Type="http://schemas.openxmlformats.org/officeDocument/2006/relationships/hyperlink" Target="https://docs.google.com/document/u/0/d/1-Uqfx9UJHwGixHv5aOVS3YX1dQR2q14QtydFFp0-jfI/edit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>
            <a:spLocks noGrp="1"/>
          </p:cNvSpPr>
          <p:nvPr>
            <p:ph type="subTitle" idx="1"/>
          </p:nvPr>
        </p:nvSpPr>
        <p:spPr>
          <a:xfrm>
            <a:off x="1013350" y="3494625"/>
            <a:ext cx="66636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Oswald"/>
              <a:buNone/>
            </a:pPr>
            <a:r>
              <a:rPr lang="fr-FR" sz="1800" i="1">
                <a:latin typeface="Arial"/>
                <a:ea typeface="Arial"/>
                <a:cs typeface="Arial"/>
                <a:sym typeface="Arial"/>
              </a:rPr>
              <a:t>Jacques Raynauld, professeur honoraire, HEC Montréal</a:t>
            </a:r>
            <a:endParaRPr sz="1800" i="1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Oswald"/>
              <a:buNone/>
            </a:pPr>
            <a:r>
              <a:rPr lang="fr-FR" sz="1800" i="1">
                <a:latin typeface="Arial"/>
                <a:ea typeface="Arial"/>
                <a:cs typeface="Arial"/>
                <a:sym typeface="Arial"/>
              </a:rPr>
              <a:t>Leader, Karuta Apereo </a:t>
            </a:r>
            <a:endParaRPr sz="1800" i="1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Oswald"/>
              <a:buNone/>
            </a:pPr>
            <a:r>
              <a:rPr lang="fr-FR" sz="1800" i="1">
                <a:latin typeface="Arial"/>
                <a:ea typeface="Arial"/>
                <a:cs typeface="Arial"/>
                <a:sym typeface="Arial"/>
              </a:rPr>
              <a:t>Membre fondateur, ePortfolium</a:t>
            </a:r>
            <a:endParaRPr sz="1800" b="0" i="1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Oswald"/>
              <a:buNone/>
            </a:pPr>
            <a:endParaRPr sz="1800" b="0" i="0" u="none" strike="noStrike" cap="none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Oswald"/>
              <a:buNone/>
            </a:pPr>
            <a:br>
              <a:rPr lang="fr-FR" sz="1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sz="14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5" name="Google Shape;75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77885" y="4194468"/>
            <a:ext cx="2385504" cy="831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2800" y="4305638"/>
            <a:ext cx="2371725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5"/>
          <p:cNvPicPr preferRelativeResize="0"/>
          <p:nvPr/>
        </p:nvPicPr>
        <p:blipFill rotWithShape="1">
          <a:blip r:embed="rId5">
            <a:alphaModFix/>
          </a:blip>
          <a:srcRect t="18366" b="18366"/>
          <a:stretch/>
        </p:blipFill>
        <p:spPr>
          <a:xfrm>
            <a:off x="0" y="0"/>
            <a:ext cx="5466900" cy="30747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5"/>
          <p:cNvSpPr txBox="1">
            <a:spLocks noGrp="1"/>
          </p:cNvSpPr>
          <p:nvPr>
            <p:ph type="ctrTitle"/>
          </p:nvPr>
        </p:nvSpPr>
        <p:spPr>
          <a:xfrm>
            <a:off x="749825" y="1496775"/>
            <a:ext cx="72930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swald"/>
              <a:buNone/>
            </a:pPr>
            <a:r>
              <a:rPr lang="fr-FR" sz="3800" b="1">
                <a:latin typeface="Arial"/>
                <a:ea typeface="Arial"/>
                <a:cs typeface="Arial"/>
                <a:sym typeface="Arial"/>
              </a:rPr>
              <a:t>Karuta OSP - 10 ans déjà!</a:t>
            </a:r>
            <a:endParaRPr sz="3800" b="1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swald"/>
              <a:buNone/>
            </a:pPr>
            <a:r>
              <a:rPr lang="fr-FR" sz="3800" b="1">
                <a:latin typeface="Arial"/>
                <a:ea typeface="Arial"/>
                <a:cs typeface="Arial"/>
                <a:sym typeface="Arial"/>
              </a:rPr>
              <a:t>Bilan et perspectives</a:t>
            </a:r>
            <a:endParaRPr sz="3800"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498619" y="4182380"/>
            <a:ext cx="738997" cy="7389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4"/>
          <p:cNvPicPr preferRelativeResize="0"/>
          <p:nvPr/>
        </p:nvPicPr>
        <p:blipFill rotWithShape="1">
          <a:blip r:embed="rId3">
            <a:alphaModFix/>
          </a:blip>
          <a:srcRect r="3025"/>
          <a:stretch/>
        </p:blipFill>
        <p:spPr>
          <a:xfrm>
            <a:off x="8925" y="46625"/>
            <a:ext cx="9144001" cy="530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4"/>
          <p:cNvSpPr txBox="1"/>
          <p:nvPr/>
        </p:nvSpPr>
        <p:spPr>
          <a:xfrm>
            <a:off x="6435475" y="50050"/>
            <a:ext cx="2634900" cy="701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Version 1.0 2013</a:t>
            </a:r>
            <a:endParaRPr sz="2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190D8BD-5E5E-AB24-3D3D-1BF10BF2412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10</a:t>
            </a:fld>
            <a:endParaRPr lang="fr-F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5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Genèse et historique - Karuta 2.0-2.4 (2015-19)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5" name="Google Shape;175;p25" descr="https://encrypted-tbn1.gstatic.com/images?q=tbn:ANd9GcSQae-y--35uQ2eoQIonszsjT2CAnh-_-rI8LiGt09YDnBlI6kcew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38515" y="1334360"/>
            <a:ext cx="657225" cy="65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5" descr="https://encrypted-tbn1.gstatic.com/images?q=tbn:ANd9GcTZNOcLAtKGCmxcT6Qqzo7CZCW6iRY3oSWKMWbUWo3NJPsAB9Jrfw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97292" y="1361078"/>
            <a:ext cx="857982" cy="65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5" descr="Hom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59467" y="4066963"/>
            <a:ext cx="976978" cy="496962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5"/>
          <p:cNvSpPr/>
          <p:nvPr/>
        </p:nvSpPr>
        <p:spPr>
          <a:xfrm>
            <a:off x="2677800" y="1305475"/>
            <a:ext cx="3390600" cy="3170100"/>
          </a:xfrm>
          <a:prstGeom prst="ellipse">
            <a:avLst/>
          </a:prstGeom>
          <a:noFill/>
          <a:ln w="762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179" name="Google Shape;179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435375" y="2441875"/>
            <a:ext cx="1884574" cy="65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55452" y="2220173"/>
            <a:ext cx="1179675" cy="117967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5"/>
          <p:cNvSpPr txBox="1"/>
          <p:nvPr/>
        </p:nvSpPr>
        <p:spPr>
          <a:xfrm>
            <a:off x="6563375" y="3214100"/>
            <a:ext cx="18846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Alain Mayeur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Éric Duquenoy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25"/>
          <p:cNvSpPr txBox="1"/>
          <p:nvPr/>
        </p:nvSpPr>
        <p:spPr>
          <a:xfrm>
            <a:off x="3629875" y="1884450"/>
            <a:ext cx="1471500" cy="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Projet</a:t>
            </a:r>
            <a:endParaRPr sz="2800" b="1">
              <a:solidFill>
                <a:schemeClr val="accent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3" name="Google Shape;183;p25" descr="logo MATI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56475" y="3886400"/>
            <a:ext cx="1656894" cy="657225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5"/>
          <p:cNvSpPr/>
          <p:nvPr/>
        </p:nvSpPr>
        <p:spPr>
          <a:xfrm>
            <a:off x="672725" y="2248825"/>
            <a:ext cx="1617900" cy="1386300"/>
          </a:xfrm>
          <a:prstGeom prst="ellipse">
            <a:avLst/>
          </a:prstGeom>
          <a:solidFill>
            <a:srgbClr val="FAE5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185" name="Google Shape;185;p25"/>
          <p:cNvSpPr txBox="1"/>
          <p:nvPr/>
        </p:nvSpPr>
        <p:spPr>
          <a:xfrm>
            <a:off x="603075" y="2409125"/>
            <a:ext cx="1884600" cy="816000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Différents partenaires</a:t>
            </a: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6" name="Google Shape;186;p25"/>
          <p:cNvCxnSpPr>
            <a:stCxn id="185" idx="2"/>
          </p:cNvCxnSpPr>
          <p:nvPr/>
        </p:nvCxnSpPr>
        <p:spPr>
          <a:xfrm flipH="1">
            <a:off x="1471875" y="3225125"/>
            <a:ext cx="73500" cy="816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7" name="Google Shape;187;p25"/>
          <p:cNvCxnSpPr/>
          <p:nvPr/>
        </p:nvCxnSpPr>
        <p:spPr>
          <a:xfrm rot="10800000" flipH="1">
            <a:off x="2706650" y="3567200"/>
            <a:ext cx="645000" cy="7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8" name="Google Shape;188;p25"/>
          <p:cNvCxnSpPr/>
          <p:nvPr/>
        </p:nvCxnSpPr>
        <p:spPr>
          <a:xfrm>
            <a:off x="2782850" y="1943300"/>
            <a:ext cx="496800" cy="48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89" name="Google Shape;189;p25"/>
          <p:cNvSpPr txBox="1"/>
          <p:nvPr/>
        </p:nvSpPr>
        <p:spPr>
          <a:xfrm>
            <a:off x="3118750" y="3111700"/>
            <a:ext cx="26703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1">
                <a:solidFill>
                  <a:srgbClr val="01AFD1"/>
                </a:solidFill>
                <a:latin typeface="Calibri"/>
                <a:ea typeface="Calibri"/>
                <a:cs typeface="Calibri"/>
                <a:sym typeface="Calibri"/>
              </a:rPr>
              <a:t>Conseil de gouvernance</a:t>
            </a:r>
            <a:endParaRPr sz="2000" b="1" i="1">
              <a:solidFill>
                <a:srgbClr val="01AFD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1">
                <a:solidFill>
                  <a:srgbClr val="01AFD1"/>
                </a:solidFill>
                <a:latin typeface="Calibri"/>
                <a:ea typeface="Calibri"/>
                <a:cs typeface="Calibri"/>
                <a:sym typeface="Calibri"/>
              </a:rPr>
              <a:t>(2018)</a:t>
            </a:r>
            <a:endParaRPr sz="2000" b="1" i="1">
              <a:solidFill>
                <a:srgbClr val="01AFD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25"/>
          <p:cNvSpPr txBox="1"/>
          <p:nvPr/>
        </p:nvSpPr>
        <p:spPr>
          <a:xfrm>
            <a:off x="5801375" y="4509500"/>
            <a:ext cx="18846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Janice Smith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25"/>
          <p:cNvSpPr txBox="1"/>
          <p:nvPr/>
        </p:nvSpPr>
        <p:spPr>
          <a:xfrm>
            <a:off x="6800800" y="1159400"/>
            <a:ext cx="16959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Shoji Kajita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9F2D9FC-0AE2-D5A2-03A9-E1ADF835CF5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11</a:t>
            </a:fld>
            <a:endParaRPr lang="fr-F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6"/>
          <p:cNvSpPr txBox="1"/>
          <p:nvPr/>
        </p:nvSpPr>
        <p:spPr>
          <a:xfrm>
            <a:off x="6511675" y="-26150"/>
            <a:ext cx="2634900" cy="75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Version 2.0 FTLV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Éric Giraudin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1A2AC03E-E177-4B75-901D-C15D9C5D4B9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12</a:t>
            </a:fld>
            <a:endParaRPr lang="fr-F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3937075"/>
            <a:ext cx="4164226" cy="1054975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7"/>
          <p:cNvSpPr txBox="1"/>
          <p:nvPr/>
        </p:nvSpPr>
        <p:spPr>
          <a:xfrm>
            <a:off x="6028200" y="-26150"/>
            <a:ext cx="3097200" cy="851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Version 2.0 Cnam</a:t>
            </a:r>
            <a:endParaRPr sz="2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Thierry Koscielniak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CB9F03A7-8F2F-9B36-43BF-39EE3530606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13</a:t>
            </a:fld>
            <a:endParaRPr lang="fr-F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0075" y="373550"/>
            <a:ext cx="7604675" cy="4769950"/>
          </a:xfrm>
          <a:prstGeom prst="rect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10" name="Google Shape;210;p28"/>
          <p:cNvSpPr txBox="1"/>
          <p:nvPr/>
        </p:nvSpPr>
        <p:spPr>
          <a:xfrm>
            <a:off x="949075" y="4164850"/>
            <a:ext cx="3255600" cy="902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ePortfolio IUT2 1.0 +</a:t>
            </a:r>
            <a:endParaRPr sz="2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Éric Giraudin - Olivier Gerbé</a:t>
            </a:r>
            <a:endParaRPr sz="19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0A0F844-468C-1265-2998-97FFA05E5C8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14</a:t>
            </a:fld>
            <a:endParaRPr lang="fr-F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9"/>
          <p:cNvSpPr/>
          <p:nvPr/>
        </p:nvSpPr>
        <p:spPr>
          <a:xfrm>
            <a:off x="672725" y="2325025"/>
            <a:ext cx="1617900" cy="1386300"/>
          </a:xfrm>
          <a:prstGeom prst="ellipse">
            <a:avLst/>
          </a:prstGeom>
          <a:solidFill>
            <a:srgbClr val="FAE5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216" name="Google Shape;216;p29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Genèse et historique - Karuta 3.0 (2020)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7" name="Google Shape;217;p29" descr="https://encrypted-tbn1.gstatic.com/images?q=tbn:ANd9GcSQae-y--35uQ2eoQIonszsjT2CAnh-_-rI8LiGt09YDnBlI6kcew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38515" y="1258160"/>
            <a:ext cx="657225" cy="65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9" descr="Hom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83267" y="4295563"/>
            <a:ext cx="976978" cy="496962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9"/>
          <p:cNvSpPr/>
          <p:nvPr/>
        </p:nvSpPr>
        <p:spPr>
          <a:xfrm>
            <a:off x="2677800" y="1305475"/>
            <a:ext cx="3390600" cy="3170100"/>
          </a:xfrm>
          <a:prstGeom prst="ellipse">
            <a:avLst/>
          </a:prstGeom>
          <a:noFill/>
          <a:ln w="762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220" name="Google Shape;220;p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35375" y="2441875"/>
            <a:ext cx="1884574" cy="65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79252" y="2067773"/>
            <a:ext cx="1179675" cy="117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57327" y="4081141"/>
            <a:ext cx="1663566" cy="37398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9"/>
          <p:cNvSpPr txBox="1"/>
          <p:nvPr/>
        </p:nvSpPr>
        <p:spPr>
          <a:xfrm>
            <a:off x="603075" y="2485325"/>
            <a:ext cx="1884600" cy="816000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Différents partenaires</a:t>
            </a: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29"/>
          <p:cNvSpPr txBox="1"/>
          <p:nvPr/>
        </p:nvSpPr>
        <p:spPr>
          <a:xfrm>
            <a:off x="3629875" y="1884450"/>
            <a:ext cx="1471500" cy="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Projet</a:t>
            </a:r>
            <a:endParaRPr sz="2800" b="1">
              <a:solidFill>
                <a:schemeClr val="accent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5" name="Google Shape;225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072148" y="3248025"/>
            <a:ext cx="3038226" cy="65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9"/>
          <p:cNvPicPr preferRelativeResize="0"/>
          <p:nvPr/>
        </p:nvPicPr>
        <p:blipFill rotWithShape="1">
          <a:blip r:embed="rId9">
            <a:alphaModFix/>
          </a:blip>
          <a:srcRect t="33593" b="28331"/>
          <a:stretch/>
        </p:blipFill>
        <p:spPr>
          <a:xfrm>
            <a:off x="604850" y="1153373"/>
            <a:ext cx="2143125" cy="816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7" name="Google Shape;227;p29"/>
          <p:cNvCxnSpPr/>
          <p:nvPr/>
        </p:nvCxnSpPr>
        <p:spPr>
          <a:xfrm rot="10800000" flipH="1">
            <a:off x="2859050" y="3262400"/>
            <a:ext cx="645000" cy="7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28" name="Google Shape;228;p29"/>
          <p:cNvCxnSpPr>
            <a:endCxn id="224" idx="1"/>
          </p:cNvCxnSpPr>
          <p:nvPr/>
        </p:nvCxnSpPr>
        <p:spPr>
          <a:xfrm>
            <a:off x="2630575" y="1790850"/>
            <a:ext cx="999300" cy="310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29" name="Google Shape;229;p29"/>
          <p:cNvCxnSpPr/>
          <p:nvPr/>
        </p:nvCxnSpPr>
        <p:spPr>
          <a:xfrm flipH="1">
            <a:off x="1471875" y="3225125"/>
            <a:ext cx="73500" cy="816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0" name="Google Shape;230;p29"/>
          <p:cNvSpPr txBox="1"/>
          <p:nvPr/>
        </p:nvSpPr>
        <p:spPr>
          <a:xfrm>
            <a:off x="1085800" y="1845200"/>
            <a:ext cx="16959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Back-end 3.0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29"/>
          <p:cNvSpPr txBox="1"/>
          <p:nvPr/>
        </p:nvSpPr>
        <p:spPr>
          <a:xfrm>
            <a:off x="6953200" y="4207400"/>
            <a:ext cx="18846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Portfolio de la pandémie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Janice Smith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4DE67C99-B592-1C82-0512-594868E4269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15</a:t>
            </a:fld>
            <a:endParaRPr lang="fr-F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0"/>
          <p:cNvSpPr txBox="1"/>
          <p:nvPr/>
        </p:nvSpPr>
        <p:spPr>
          <a:xfrm>
            <a:off x="6867350" y="-26150"/>
            <a:ext cx="2276700" cy="1061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Version 3.0</a:t>
            </a:r>
            <a:endParaRPr sz="2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Jacques Raynauld - Janice Smith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8684EE1-7D20-2594-4635-4BBAC798F31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16</a:t>
            </a:fld>
            <a:endParaRPr lang="fr-F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1"/>
          <p:cNvSpPr/>
          <p:nvPr/>
        </p:nvSpPr>
        <p:spPr>
          <a:xfrm>
            <a:off x="1282325" y="1029625"/>
            <a:ext cx="1617900" cy="1386300"/>
          </a:xfrm>
          <a:prstGeom prst="ellipse">
            <a:avLst/>
          </a:prstGeom>
          <a:solidFill>
            <a:srgbClr val="FAE5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243" name="Google Shape;243;p31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Genèse et historique - Karuta 3.0 (2023)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31"/>
          <p:cNvSpPr/>
          <p:nvPr/>
        </p:nvSpPr>
        <p:spPr>
          <a:xfrm>
            <a:off x="2677800" y="1305475"/>
            <a:ext cx="3390600" cy="3170100"/>
          </a:xfrm>
          <a:prstGeom prst="ellipse">
            <a:avLst/>
          </a:prstGeom>
          <a:noFill/>
          <a:ln w="762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245" name="Google Shape;245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35375" y="2441875"/>
            <a:ext cx="1884574" cy="65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1652" y="1381973"/>
            <a:ext cx="1179675" cy="117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3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7724" y="3014353"/>
            <a:ext cx="2229175" cy="501125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31"/>
          <p:cNvSpPr txBox="1"/>
          <p:nvPr/>
        </p:nvSpPr>
        <p:spPr>
          <a:xfrm>
            <a:off x="1212675" y="1266125"/>
            <a:ext cx="18846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Différents partenaires</a:t>
            </a: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31"/>
          <p:cNvSpPr txBox="1"/>
          <p:nvPr/>
        </p:nvSpPr>
        <p:spPr>
          <a:xfrm>
            <a:off x="3629875" y="1884450"/>
            <a:ext cx="1471500" cy="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Projet</a:t>
            </a:r>
            <a:endParaRPr sz="2800" b="1">
              <a:solidFill>
                <a:schemeClr val="accent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0" name="Google Shape;250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44950" y="2472437"/>
            <a:ext cx="2296075" cy="1032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7">
            <a:alphaModFix/>
          </a:blip>
          <a:srcRect l="3802" t="14993" r="10352" b="14379"/>
          <a:stretch/>
        </p:blipFill>
        <p:spPr>
          <a:xfrm>
            <a:off x="5964200" y="3650325"/>
            <a:ext cx="1617900" cy="1513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2" name="Google Shape;252;p31"/>
          <p:cNvCxnSpPr/>
          <p:nvPr/>
        </p:nvCxnSpPr>
        <p:spPr>
          <a:xfrm flipH="1">
            <a:off x="1794075" y="2386925"/>
            <a:ext cx="208500" cy="519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53" name="Google Shape;253;p31"/>
          <p:cNvCxnSpPr/>
          <p:nvPr/>
        </p:nvCxnSpPr>
        <p:spPr>
          <a:xfrm rot="10800000" flipH="1">
            <a:off x="2753099" y="2957716"/>
            <a:ext cx="827100" cy="231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54" name="Google Shape;254;p31"/>
          <p:cNvCxnSpPr/>
          <p:nvPr/>
        </p:nvCxnSpPr>
        <p:spPr>
          <a:xfrm rot="10800000">
            <a:off x="5283650" y="3354375"/>
            <a:ext cx="939000" cy="7707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255" name="Google Shape;255;p31"/>
          <p:cNvPicPr preferRelativeResize="0"/>
          <p:nvPr/>
        </p:nvPicPr>
        <p:blipFill rotWithShape="1">
          <a:blip r:embed="rId8">
            <a:alphaModFix/>
          </a:blip>
          <a:srcRect l="17890" t="10814" r="19180" b="13399"/>
          <a:stretch/>
        </p:blipFill>
        <p:spPr>
          <a:xfrm>
            <a:off x="1293125" y="3484650"/>
            <a:ext cx="1348675" cy="1624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6" name="Google Shape;256;p31"/>
          <p:cNvCxnSpPr/>
          <p:nvPr/>
        </p:nvCxnSpPr>
        <p:spPr>
          <a:xfrm rot="10800000" flipH="1">
            <a:off x="2829299" y="3466516"/>
            <a:ext cx="730500" cy="789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57" name="Google Shape;257;p31"/>
          <p:cNvSpPr txBox="1"/>
          <p:nvPr/>
        </p:nvSpPr>
        <p:spPr>
          <a:xfrm>
            <a:off x="4582175" y="4585700"/>
            <a:ext cx="18846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Julien Gribonvald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31"/>
          <p:cNvSpPr txBox="1"/>
          <p:nvPr/>
        </p:nvSpPr>
        <p:spPr>
          <a:xfrm>
            <a:off x="95200" y="3978800"/>
            <a:ext cx="16959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Karutathon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31"/>
          <p:cNvSpPr txBox="1"/>
          <p:nvPr/>
        </p:nvSpPr>
        <p:spPr>
          <a:xfrm>
            <a:off x="7410400" y="3445400"/>
            <a:ext cx="16959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KAPC+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Projet de vie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9763C354-9672-F83E-DCFC-EB5A1D69CAE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17</a:t>
            </a:fld>
            <a:endParaRPr lang="fr-F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32"/>
          <p:cNvSpPr txBox="1"/>
          <p:nvPr/>
        </p:nvSpPr>
        <p:spPr>
          <a:xfrm>
            <a:off x="5353725" y="50050"/>
            <a:ext cx="3335700" cy="701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1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KAPC+ 1.3.5</a:t>
            </a:r>
            <a:endParaRPr sz="21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Projet Avenir ESR - Éric Giraudin</a:t>
            </a:r>
            <a:endParaRPr sz="1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65A911E-5FCB-18A0-3C07-F2D08CD4E26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18</a:t>
            </a:fld>
            <a:endParaRPr lang="fr-F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3"/>
          <p:cNvSpPr txBox="1">
            <a:spLocks noGrp="1"/>
          </p:cNvSpPr>
          <p:nvPr>
            <p:ph type="title"/>
          </p:nvPr>
        </p:nvSpPr>
        <p:spPr>
          <a:xfrm>
            <a:off x="405450" y="292800"/>
            <a:ext cx="8333100" cy="72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… dévelopé à l’aide de la communauté</a:t>
            </a:r>
            <a:endParaRPr/>
          </a:p>
        </p:txBody>
      </p:sp>
      <p:pic>
        <p:nvPicPr>
          <p:cNvPr id="271" name="Google Shape;271;p33" descr="https://encrypted-tbn1.gstatic.com/images?q=tbn:ANd9GcSQae-y--35uQ2eoQIonszsjT2CAnh-_-rI8LiGt09YDnBlI6kcew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9725" y="2343100"/>
            <a:ext cx="906332" cy="985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3" descr="https://encrypted-tbn1.gstatic.com/images?q=tbn:ANd9GcTZNOcLAtKGCmxcT6Qqzo7CZCW6iRY3oSWKMWbUWo3NJPsAB9Jrfw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6347" y="1139351"/>
            <a:ext cx="769321" cy="576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92609" y="2562431"/>
            <a:ext cx="2296065" cy="562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33" descr="Résultats de recherche d'images pour « cnam »"/>
          <p:cNvPicPr preferRelativeResize="0"/>
          <p:nvPr/>
        </p:nvPicPr>
        <p:blipFill rotWithShape="1">
          <a:blip r:embed="rId6">
            <a:alphaModFix/>
          </a:blip>
          <a:srcRect t="32372" b="25064"/>
          <a:stretch/>
        </p:blipFill>
        <p:spPr>
          <a:xfrm>
            <a:off x="4390236" y="1115210"/>
            <a:ext cx="1951538" cy="669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3" descr="RÃ©sultats de recherche d'images pour Â«Â haute Ã©cole de liÃ¨geÂ Â»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70930" y="3976965"/>
            <a:ext cx="1832666" cy="1159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33" descr="RÃ©sultats de recherche d'images pour Â«Â promising grenobleÂ Â»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600500" y="2440075"/>
            <a:ext cx="1325825" cy="8582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33" descr="RÃ©sultats de recherche d'images pour Â«Â reflexpro grenobleÂ Â»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881396" y="1936669"/>
            <a:ext cx="2782326" cy="905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33" descr="RÃ©sultats de recherche d'images pour Â«Â poitiers Ã©cole de mÃ©decineÂ Â»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613525" y="1039000"/>
            <a:ext cx="1832675" cy="10412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33" descr="RÃ©sultats de recherche d'images pour Â«Â centre jeunesse de l'outaouaisÂ Â»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703596" y="3933471"/>
            <a:ext cx="2350984" cy="1321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3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2961225" y="3297825"/>
            <a:ext cx="1774976" cy="72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6573550" y="3234437"/>
            <a:ext cx="2296075" cy="1032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33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613419" y="4182380"/>
            <a:ext cx="738997" cy="738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3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6685400" y="4132962"/>
            <a:ext cx="2296074" cy="624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33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226171" y="3342675"/>
            <a:ext cx="2350975" cy="8664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33"/>
          <p:cNvPicPr preferRelativeResize="0"/>
          <p:nvPr/>
        </p:nvPicPr>
        <p:blipFill rotWithShape="1">
          <a:blip r:embed="rId17">
            <a:alphaModFix/>
          </a:blip>
          <a:srcRect t="21122" r="12165" b="13603"/>
          <a:stretch/>
        </p:blipFill>
        <p:spPr>
          <a:xfrm>
            <a:off x="7696200" y="1091450"/>
            <a:ext cx="1325825" cy="985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33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3810000" y="1884433"/>
            <a:ext cx="1951549" cy="736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33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6200" y="4200525"/>
            <a:ext cx="985325" cy="985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33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7024700" y="2676525"/>
            <a:ext cx="1951550" cy="576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33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4754050" y="3368085"/>
            <a:ext cx="1951550" cy="665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33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171450" y="1876425"/>
            <a:ext cx="1400207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33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6371077" y="1026619"/>
            <a:ext cx="1073350" cy="757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33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3576642" y="1042992"/>
            <a:ext cx="739000" cy="739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27DE866-E4C2-E82E-6929-A335DF610DE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19</a:t>
            </a:fld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Résumé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6"/>
          <p:cNvSpPr txBox="1"/>
          <p:nvPr/>
        </p:nvSpPr>
        <p:spPr>
          <a:xfrm>
            <a:off x="382325" y="1016100"/>
            <a:ext cx="8228700" cy="386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 err="1">
                <a:solidFill>
                  <a:srgbClr val="222222"/>
                </a:solidFill>
              </a:rPr>
              <a:t>Karuta</a:t>
            </a:r>
            <a:r>
              <a:rPr lang="fr-FR" dirty="0">
                <a:solidFill>
                  <a:srgbClr val="222222"/>
                </a:solidFill>
              </a:rPr>
              <a:t> aura bientôt 10 ans.  La version actuelle offre des fonctionnalités inégalées pour le prototypage et le déploiement de solutions </a:t>
            </a:r>
            <a:r>
              <a:rPr lang="fr-FR" dirty="0" err="1">
                <a:solidFill>
                  <a:srgbClr val="222222"/>
                </a:solidFill>
              </a:rPr>
              <a:t>ePortfolios</a:t>
            </a:r>
            <a:r>
              <a:rPr lang="fr-FR" dirty="0">
                <a:solidFill>
                  <a:srgbClr val="222222"/>
                </a:solidFill>
              </a:rPr>
              <a:t> innovantes en open source.  Avec le recul, il ne fait de doute que </a:t>
            </a:r>
            <a:r>
              <a:rPr lang="fr-FR" dirty="0" err="1">
                <a:solidFill>
                  <a:srgbClr val="222222"/>
                </a:solidFill>
              </a:rPr>
              <a:t>Karuta</a:t>
            </a:r>
            <a:r>
              <a:rPr lang="fr-FR" dirty="0">
                <a:solidFill>
                  <a:srgbClr val="222222"/>
                </a:solidFill>
              </a:rPr>
              <a:t> a progressé  en étroite symbiose avec la communauté des ingénieurs pédagogiques.  Dès le départ, s’est imposé le constat qu’il y a un grand nombre d’approches possibles et que la flexibilité de design serait importante. Ceci a conduit à une approche technologique XML/Javascript avec des portfolios autoportants.  Au fil des ans, à l’écoute des besoins des utilisateurs,  se sont ajoutées des fonctionnalités importantes qui font de la version actuelle de </a:t>
            </a:r>
            <a:r>
              <a:rPr lang="fr-FR" dirty="0" err="1">
                <a:solidFill>
                  <a:srgbClr val="222222"/>
                </a:solidFill>
              </a:rPr>
              <a:t>Karuta</a:t>
            </a:r>
            <a:r>
              <a:rPr lang="fr-FR" dirty="0">
                <a:solidFill>
                  <a:srgbClr val="222222"/>
                </a:solidFill>
              </a:rPr>
              <a:t> un outil mature, performant pouvant répondre à de nombreux besoins.  La présentation actuelle fera un bref survol du travail accompli et lancera un appel à la communauté pour pérenniser la solution </a:t>
            </a:r>
            <a:r>
              <a:rPr lang="fr-FR" dirty="0" err="1">
                <a:solidFill>
                  <a:srgbClr val="222222"/>
                </a:solidFill>
              </a:rPr>
              <a:t>Karuta</a:t>
            </a:r>
            <a:r>
              <a:rPr lang="fr-FR" dirty="0">
                <a:solidFill>
                  <a:srgbClr val="222222"/>
                </a:solidFill>
              </a:rPr>
              <a:t>,  développer une documentation efficace et  favoriser l’émergence de pôles de compétences </a:t>
            </a:r>
            <a:r>
              <a:rPr lang="fr-FR" dirty="0" err="1">
                <a:solidFill>
                  <a:srgbClr val="222222"/>
                </a:solidFill>
              </a:rPr>
              <a:t>Karuta</a:t>
            </a:r>
            <a:r>
              <a:rPr lang="fr-FR" dirty="0">
                <a:solidFill>
                  <a:srgbClr val="222222"/>
                </a:solidFill>
              </a:rPr>
              <a:t> dans la communauté.</a:t>
            </a:r>
            <a:endParaRPr dirty="0">
              <a:solidFill>
                <a:srgbClr val="222222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2A533E3-364F-2F89-1F17-FD83D4F5C0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2</a:t>
            </a:fld>
            <a:endParaRPr lang="fr-F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4"/>
          <p:cNvSpPr txBox="1">
            <a:spLocks noGrp="1"/>
          </p:cNvSpPr>
          <p:nvPr>
            <p:ph type="title"/>
          </p:nvPr>
        </p:nvSpPr>
        <p:spPr>
          <a:xfrm>
            <a:off x="405450" y="292800"/>
            <a:ext cx="8333100" cy="72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Un outil portfolio …</a:t>
            </a:r>
            <a:endParaRPr/>
          </a:p>
        </p:txBody>
      </p:sp>
      <p:pic>
        <p:nvPicPr>
          <p:cNvPr id="298" name="Google Shape;298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6800" y="2386500"/>
            <a:ext cx="941275" cy="94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69725" y="2298500"/>
            <a:ext cx="2148325" cy="11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34"/>
          <p:cNvSpPr txBox="1">
            <a:spLocks noGrp="1"/>
          </p:cNvSpPr>
          <p:nvPr>
            <p:ph type="body" idx="4294967295"/>
          </p:nvPr>
        </p:nvSpPr>
        <p:spPr>
          <a:xfrm>
            <a:off x="634650" y="1187350"/>
            <a:ext cx="4815900" cy="12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6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Qu’est-ce qu’un portfolio (2012)?</a:t>
            </a:r>
            <a:endParaRPr sz="19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1" name="Google Shape;30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52200" y="2190750"/>
            <a:ext cx="2038350" cy="2038350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34"/>
          <p:cNvSpPr txBox="1"/>
          <p:nvPr/>
        </p:nvSpPr>
        <p:spPr>
          <a:xfrm>
            <a:off x="6080075" y="1448925"/>
            <a:ext cx="2579400" cy="53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600" b="1">
                <a:latin typeface="Calibri"/>
                <a:ea typeface="Calibri"/>
                <a:cs typeface="Calibri"/>
                <a:sym typeface="Calibri"/>
              </a:rPr>
              <a:t>Un processus</a:t>
            </a:r>
            <a:endParaRPr sz="26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p34"/>
          <p:cNvSpPr txBox="1"/>
          <p:nvPr/>
        </p:nvSpPr>
        <p:spPr>
          <a:xfrm>
            <a:off x="630650" y="3522250"/>
            <a:ext cx="4944000" cy="14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>
                <a:solidFill>
                  <a:srgbClr val="4D5156"/>
                </a:solidFill>
                <a:highlight>
                  <a:srgbClr val="FFFFFF"/>
                </a:highlight>
              </a:rPr>
              <a:t>Le portfolio numérique est un </a:t>
            </a:r>
            <a:r>
              <a:rPr lang="fr-FR" sz="1600">
                <a:solidFill>
                  <a:srgbClr val="040C28"/>
                </a:solidFill>
              </a:rPr>
              <a:t>dossier personnalisé et évolutif de l'élève qui rassemble, de façon organisée, des travaux, des réalisations, des réflexions et des commentaires sur un support numérique</a:t>
            </a:r>
            <a:r>
              <a:rPr lang="fr-FR" sz="1600">
                <a:solidFill>
                  <a:srgbClr val="4D5156"/>
                </a:solidFill>
                <a:highlight>
                  <a:srgbClr val="FFFFFF"/>
                </a:highlight>
              </a:rPr>
              <a:t>.</a:t>
            </a:r>
            <a:endParaRPr sz="2200">
              <a:solidFill>
                <a:schemeClr val="dk2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304" name="Google Shape;304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26200" y="3956425"/>
            <a:ext cx="831300" cy="8313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8FC4882-AA15-5502-515A-00F72D6C904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20</a:t>
            </a:fld>
            <a:endParaRPr lang="fr-FR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5"/>
          <p:cNvSpPr txBox="1">
            <a:spLocks noGrp="1"/>
          </p:cNvSpPr>
          <p:nvPr>
            <p:ph type="title"/>
          </p:nvPr>
        </p:nvSpPr>
        <p:spPr>
          <a:xfrm>
            <a:off x="405450" y="292800"/>
            <a:ext cx="8333100" cy="72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Un outil portfolio  … </a:t>
            </a:r>
            <a:endParaRPr/>
          </a:p>
        </p:txBody>
      </p:sp>
      <p:sp>
        <p:nvSpPr>
          <p:cNvPr id="310" name="Google Shape;310;p35"/>
          <p:cNvSpPr txBox="1"/>
          <p:nvPr/>
        </p:nvSpPr>
        <p:spPr>
          <a:xfrm>
            <a:off x="4564323" y="1413974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254000" marR="0" lvl="0" indent="-254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"/>
              <a:buChar char="•"/>
            </a:pPr>
            <a:r>
              <a:rPr lang="fr-FR" sz="24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Organiser des ressources variées (textes, documents, critères de correction, commentaires, etc.)…</a:t>
            </a:r>
            <a:endParaRPr sz="1100">
              <a:solidFill>
                <a:srgbClr val="212121"/>
              </a:solidFill>
            </a:endParaRPr>
          </a:p>
          <a:p>
            <a:pPr marL="254000" marR="0" lvl="0" indent="-254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"/>
              <a:buChar char="•"/>
            </a:pPr>
            <a:r>
              <a:rPr lang="fr-FR" sz="24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… </a:t>
            </a:r>
            <a:r>
              <a:rPr lang="fr-FR" sz="2600" b="1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selon un </a:t>
            </a:r>
            <a:r>
              <a:rPr lang="fr-FR" sz="2800" b="1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processus</a:t>
            </a:r>
            <a:r>
              <a:rPr lang="fr-FR" sz="24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 …</a:t>
            </a:r>
            <a:endParaRPr sz="2400">
              <a:solidFill>
                <a:srgbClr val="21212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54000" marR="0" lvl="0" indent="-254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"/>
              <a:buChar char="•"/>
            </a:pPr>
            <a:r>
              <a:rPr lang="fr-FR" sz="24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avec des acteurs dédiés (étudiants, tuteurs, évaluateurs externes, professeurs, etc.) …</a:t>
            </a:r>
            <a:endParaRPr sz="1100">
              <a:solidFill>
                <a:srgbClr val="212121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1" name="Google Shape;311;p35"/>
          <p:cNvPicPr preferRelativeResize="0"/>
          <p:nvPr/>
        </p:nvPicPr>
        <p:blipFill rotWithShape="1">
          <a:blip r:embed="rId3">
            <a:alphaModFix/>
          </a:blip>
          <a:srcRect l="14440" t="5087" r="12959"/>
          <a:stretch/>
        </p:blipFill>
        <p:spPr>
          <a:xfrm>
            <a:off x="650827" y="1490174"/>
            <a:ext cx="3131933" cy="255895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13AF939B-23E4-47DE-15D1-925EF66A164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21</a:t>
            </a:fld>
            <a:endParaRPr lang="fr-F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6"/>
          <p:cNvSpPr txBox="1">
            <a:spLocks noGrp="1"/>
          </p:cNvSpPr>
          <p:nvPr>
            <p:ph type="title"/>
          </p:nvPr>
        </p:nvSpPr>
        <p:spPr>
          <a:xfrm>
            <a:off x="405450" y="292800"/>
            <a:ext cx="8333100" cy="72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Un outil portfolio … flexible</a:t>
            </a:r>
            <a:endParaRPr/>
          </a:p>
        </p:txBody>
      </p:sp>
      <p:sp>
        <p:nvSpPr>
          <p:cNvPr id="317" name="Google Shape;317;p36"/>
          <p:cNvSpPr txBox="1">
            <a:spLocks noGrp="1"/>
          </p:cNvSpPr>
          <p:nvPr>
            <p:ph type="body" idx="4294967295"/>
          </p:nvPr>
        </p:nvSpPr>
        <p:spPr>
          <a:xfrm>
            <a:off x="827900" y="1247625"/>
            <a:ext cx="39441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457200" marR="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1900"/>
              <a:buFont typeface="Arial"/>
              <a:buChar char="●"/>
            </a:pPr>
            <a:r>
              <a:rPr lang="fr-FR" sz="19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Il</a:t>
            </a: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y a autant de portfolios qu’il y a d’établissements.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1900"/>
              <a:buFont typeface="Arial"/>
              <a:buChar char="●"/>
            </a:pP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Chaque projet est différent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1900"/>
              <a:buFont typeface="Arial"/>
              <a:buChar char="●"/>
            </a:pP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Besoin de </a:t>
            </a:r>
            <a:r>
              <a:rPr lang="fr-FR"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flexibilité</a:t>
            </a: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8" name="Google Shape;318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0200" y="3575425"/>
            <a:ext cx="831300" cy="83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53000" y="1420424"/>
            <a:ext cx="3725700" cy="248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3E3D066-26A6-CBE5-B20D-320AE63AE1A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22</a:t>
            </a:fld>
            <a:endParaRPr lang="fr-FR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7"/>
          <p:cNvSpPr txBox="1">
            <a:spLocks noGrp="1"/>
          </p:cNvSpPr>
          <p:nvPr>
            <p:ph type="title"/>
          </p:nvPr>
        </p:nvSpPr>
        <p:spPr>
          <a:xfrm>
            <a:off x="405450" y="292800"/>
            <a:ext cx="8333100" cy="72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Un outil portfolio flexible … pour prototyper</a:t>
            </a:r>
            <a:endParaRPr/>
          </a:p>
        </p:txBody>
      </p:sp>
      <p:pic>
        <p:nvPicPr>
          <p:cNvPr id="325" name="Google Shape;325;p37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/>
          </a:blip>
          <a:srcRect t="-7644" b="-7655"/>
          <a:stretch/>
        </p:blipFill>
        <p:spPr>
          <a:xfrm>
            <a:off x="515900" y="1369225"/>
            <a:ext cx="2416500" cy="20199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26" name="Google Shape;326;p37"/>
          <p:cNvSpPr txBox="1"/>
          <p:nvPr/>
        </p:nvSpPr>
        <p:spPr>
          <a:xfrm>
            <a:off x="598800" y="3675800"/>
            <a:ext cx="2333700" cy="6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Design</a:t>
            </a:r>
            <a:endParaRPr sz="2400" b="1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37"/>
          <p:cNvSpPr txBox="1"/>
          <p:nvPr/>
        </p:nvSpPr>
        <p:spPr>
          <a:xfrm>
            <a:off x="3342000" y="3675800"/>
            <a:ext cx="2333700" cy="6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Pilote</a:t>
            </a:r>
            <a:endParaRPr sz="1800">
              <a:solidFill>
                <a:schemeClr val="dk2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328" name="Google Shape;328;p37"/>
          <p:cNvSpPr txBox="1"/>
          <p:nvPr/>
        </p:nvSpPr>
        <p:spPr>
          <a:xfrm>
            <a:off x="6161400" y="3675800"/>
            <a:ext cx="2333700" cy="6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Production</a:t>
            </a:r>
            <a:endParaRPr sz="1800">
              <a:solidFill>
                <a:schemeClr val="dk2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329" name="Google Shape;329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13400" y="1351100"/>
            <a:ext cx="2019900" cy="201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95300" y="1328250"/>
            <a:ext cx="2118950" cy="211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3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35200" y="4185025"/>
            <a:ext cx="831300" cy="831300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37"/>
          <p:cNvSpPr txBox="1"/>
          <p:nvPr/>
        </p:nvSpPr>
        <p:spPr>
          <a:xfrm>
            <a:off x="441250" y="4184925"/>
            <a:ext cx="2558100" cy="8313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6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Règle: 80%-20%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6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fr-FR" sz="18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designer-</a:t>
            </a:r>
            <a:r>
              <a:rPr lang="fr-FR" sz="1800" b="1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developpeur</a:t>
            </a:r>
            <a:r>
              <a:rPr lang="fr-FR" sz="18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800" b="1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C705A01-F8D4-B18C-034B-8CE61190ECD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23</a:t>
            </a:fld>
            <a:endParaRPr lang="fr-FR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38"/>
          <p:cNvSpPr txBox="1">
            <a:spLocks noGrp="1"/>
          </p:cNvSpPr>
          <p:nvPr>
            <p:ph type="title"/>
          </p:nvPr>
        </p:nvSpPr>
        <p:spPr>
          <a:xfrm>
            <a:off x="405450" y="292800"/>
            <a:ext cx="8333100" cy="72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La flexibilité:  avantages … </a:t>
            </a:r>
            <a:endParaRPr/>
          </a:p>
        </p:txBody>
      </p:sp>
      <p:grpSp>
        <p:nvGrpSpPr>
          <p:cNvPr id="338" name="Google Shape;338;p38"/>
          <p:cNvGrpSpPr/>
          <p:nvPr/>
        </p:nvGrpSpPr>
        <p:grpSpPr>
          <a:xfrm>
            <a:off x="211164" y="1125945"/>
            <a:ext cx="4513163" cy="3440861"/>
            <a:chOff x="4811125" y="1267638"/>
            <a:chExt cx="5030275" cy="3456763"/>
          </a:xfrm>
        </p:grpSpPr>
        <p:sp>
          <p:nvSpPr>
            <p:cNvPr id="339" name="Google Shape;339;p38"/>
            <p:cNvSpPr/>
            <p:nvPr/>
          </p:nvSpPr>
          <p:spPr>
            <a:xfrm>
              <a:off x="7177238" y="1267638"/>
              <a:ext cx="297900" cy="309300"/>
            </a:xfrm>
            <a:prstGeom prst="rect">
              <a:avLst/>
            </a:prstGeom>
            <a:solidFill>
              <a:srgbClr val="1C4587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38"/>
            <p:cNvSpPr/>
            <p:nvPr/>
          </p:nvSpPr>
          <p:spPr>
            <a:xfrm>
              <a:off x="6476675" y="1788675"/>
              <a:ext cx="297900" cy="309300"/>
            </a:xfrm>
            <a:prstGeom prst="rect">
              <a:avLst/>
            </a:prstGeom>
            <a:solidFill>
              <a:srgbClr val="1155CC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38"/>
            <p:cNvSpPr/>
            <p:nvPr/>
          </p:nvSpPr>
          <p:spPr>
            <a:xfrm>
              <a:off x="8178025" y="1788675"/>
              <a:ext cx="297900" cy="309300"/>
            </a:xfrm>
            <a:prstGeom prst="rect">
              <a:avLst/>
            </a:prstGeom>
            <a:solidFill>
              <a:srgbClr val="1155CC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42" name="Google Shape;342;p38"/>
            <p:cNvCxnSpPr>
              <a:stCxn id="339" idx="1"/>
              <a:endCxn id="340" idx="0"/>
            </p:cNvCxnSpPr>
            <p:nvPr/>
          </p:nvCxnSpPr>
          <p:spPr>
            <a:xfrm flipH="1">
              <a:off x="6625538" y="1422288"/>
              <a:ext cx="551700" cy="3663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343" name="Google Shape;343;p38"/>
            <p:cNvCxnSpPr>
              <a:stCxn id="339" idx="3"/>
              <a:endCxn id="341" idx="0"/>
            </p:cNvCxnSpPr>
            <p:nvPr/>
          </p:nvCxnSpPr>
          <p:spPr>
            <a:xfrm>
              <a:off x="7475138" y="1422288"/>
              <a:ext cx="851700" cy="3663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344" name="Google Shape;344;p38"/>
            <p:cNvSpPr/>
            <p:nvPr/>
          </p:nvSpPr>
          <p:spPr>
            <a:xfrm>
              <a:off x="5828750" y="26348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38"/>
            <p:cNvSpPr/>
            <p:nvPr/>
          </p:nvSpPr>
          <p:spPr>
            <a:xfrm>
              <a:off x="7492800" y="28127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38"/>
            <p:cNvSpPr/>
            <p:nvPr/>
          </p:nvSpPr>
          <p:spPr>
            <a:xfrm>
              <a:off x="8950525" y="28127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47" name="Google Shape;347;p38"/>
            <p:cNvCxnSpPr>
              <a:endCxn id="344" idx="0"/>
            </p:cNvCxnSpPr>
            <p:nvPr/>
          </p:nvCxnSpPr>
          <p:spPr>
            <a:xfrm rot="5400000">
              <a:off x="5881550" y="2039475"/>
              <a:ext cx="691500" cy="4992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348" name="Google Shape;348;p38"/>
            <p:cNvCxnSpPr>
              <a:stCxn id="340" idx="3"/>
              <a:endCxn id="345" idx="0"/>
            </p:cNvCxnSpPr>
            <p:nvPr/>
          </p:nvCxnSpPr>
          <p:spPr>
            <a:xfrm>
              <a:off x="6774575" y="1943325"/>
              <a:ext cx="867300" cy="869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349" name="Google Shape;349;p38"/>
            <p:cNvCxnSpPr>
              <a:stCxn id="341" idx="2"/>
              <a:endCxn id="346" idx="0"/>
            </p:cNvCxnSpPr>
            <p:nvPr/>
          </p:nvCxnSpPr>
          <p:spPr>
            <a:xfrm rot="-5400000" flipH="1">
              <a:off x="8355775" y="2069175"/>
              <a:ext cx="714900" cy="772500"/>
            </a:xfrm>
            <a:prstGeom prst="curvedConnector3">
              <a:avLst>
                <a:gd name="adj1" fmla="val 4999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350" name="Google Shape;350;p38"/>
            <p:cNvSpPr/>
            <p:nvPr/>
          </p:nvSpPr>
          <p:spPr>
            <a:xfrm>
              <a:off x="5256400" y="3634950"/>
              <a:ext cx="297900" cy="309300"/>
            </a:xfrm>
            <a:prstGeom prst="rect">
              <a:avLst/>
            </a:prstGeom>
            <a:solidFill>
              <a:srgbClr val="6D9EE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38"/>
            <p:cNvSpPr/>
            <p:nvPr/>
          </p:nvSpPr>
          <p:spPr>
            <a:xfrm>
              <a:off x="7673725" y="3778875"/>
              <a:ext cx="297900" cy="309300"/>
            </a:xfrm>
            <a:prstGeom prst="rect">
              <a:avLst/>
            </a:prstGeom>
            <a:solidFill>
              <a:srgbClr val="6D9EE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52" name="Google Shape;352;p38"/>
            <p:cNvCxnSpPr>
              <a:stCxn id="344" idx="1"/>
              <a:endCxn id="350" idx="0"/>
            </p:cNvCxnSpPr>
            <p:nvPr/>
          </p:nvCxnSpPr>
          <p:spPr>
            <a:xfrm flipH="1">
              <a:off x="5405450" y="2789475"/>
              <a:ext cx="423300" cy="845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353" name="Google Shape;353;p38"/>
            <p:cNvCxnSpPr>
              <a:stCxn id="344" idx="3"/>
              <a:endCxn id="351" idx="0"/>
            </p:cNvCxnSpPr>
            <p:nvPr/>
          </p:nvCxnSpPr>
          <p:spPr>
            <a:xfrm>
              <a:off x="6126650" y="2789475"/>
              <a:ext cx="1695900" cy="989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354" name="Google Shape;354;p38"/>
            <p:cNvSpPr/>
            <p:nvPr/>
          </p:nvSpPr>
          <p:spPr>
            <a:xfrm>
              <a:off x="48111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38"/>
            <p:cNvSpPr/>
            <p:nvPr/>
          </p:nvSpPr>
          <p:spPr>
            <a:xfrm>
              <a:off x="52683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38"/>
            <p:cNvSpPr/>
            <p:nvPr/>
          </p:nvSpPr>
          <p:spPr>
            <a:xfrm>
              <a:off x="57255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38"/>
            <p:cNvSpPr/>
            <p:nvPr/>
          </p:nvSpPr>
          <p:spPr>
            <a:xfrm>
              <a:off x="7319700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58" name="Google Shape;358;p38"/>
            <p:cNvCxnSpPr>
              <a:stCxn id="350" idx="1"/>
              <a:endCxn id="354" idx="0"/>
            </p:cNvCxnSpPr>
            <p:nvPr/>
          </p:nvCxnSpPr>
          <p:spPr>
            <a:xfrm flipH="1">
              <a:off x="4925800" y="3789600"/>
              <a:ext cx="330600" cy="705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359" name="Google Shape;359;p38"/>
            <p:cNvCxnSpPr>
              <a:endCxn id="355" idx="0"/>
            </p:cNvCxnSpPr>
            <p:nvPr/>
          </p:nvCxnSpPr>
          <p:spPr>
            <a:xfrm rot="5400000">
              <a:off x="5118625" y="4208400"/>
              <a:ext cx="551100" cy="225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360" name="Google Shape;360;p38"/>
            <p:cNvCxnSpPr>
              <a:stCxn id="350" idx="3"/>
              <a:endCxn id="356" idx="0"/>
            </p:cNvCxnSpPr>
            <p:nvPr/>
          </p:nvCxnSpPr>
          <p:spPr>
            <a:xfrm>
              <a:off x="5554300" y="3789600"/>
              <a:ext cx="285900" cy="705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361" name="Google Shape;361;p38"/>
            <p:cNvSpPr/>
            <p:nvPr/>
          </p:nvSpPr>
          <p:spPr>
            <a:xfrm>
              <a:off x="821237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62" name="Google Shape;362;p38"/>
            <p:cNvCxnSpPr>
              <a:stCxn id="351" idx="1"/>
              <a:endCxn id="357" idx="0"/>
            </p:cNvCxnSpPr>
            <p:nvPr/>
          </p:nvCxnSpPr>
          <p:spPr>
            <a:xfrm flipH="1">
              <a:off x="7434325" y="3933525"/>
              <a:ext cx="239400" cy="561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363" name="Google Shape;363;p38"/>
            <p:cNvCxnSpPr>
              <a:stCxn id="351" idx="3"/>
              <a:endCxn id="361" idx="0"/>
            </p:cNvCxnSpPr>
            <p:nvPr/>
          </p:nvCxnSpPr>
          <p:spPr>
            <a:xfrm>
              <a:off x="7971625" y="3933525"/>
              <a:ext cx="355500" cy="561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364" name="Google Shape;364;p38"/>
            <p:cNvSpPr/>
            <p:nvPr/>
          </p:nvSpPr>
          <p:spPr>
            <a:xfrm>
              <a:off x="9612200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65" name="Google Shape;365;p38"/>
            <p:cNvCxnSpPr>
              <a:endCxn id="364" idx="0"/>
            </p:cNvCxnSpPr>
            <p:nvPr/>
          </p:nvCxnSpPr>
          <p:spPr>
            <a:xfrm rot="-5400000" flipH="1">
              <a:off x="8726600" y="3495000"/>
              <a:ext cx="1373100" cy="6273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</p:grpSp>
      <p:sp>
        <p:nvSpPr>
          <p:cNvPr id="366" name="Google Shape;366;p38"/>
          <p:cNvSpPr txBox="1"/>
          <p:nvPr/>
        </p:nvSpPr>
        <p:spPr>
          <a:xfrm>
            <a:off x="5227600" y="1371600"/>
            <a:ext cx="3769800" cy="352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L’architecture</a:t>
            </a:r>
            <a:r>
              <a:rPr lang="fr-FR" sz="2400">
                <a:latin typeface="Amatic SC"/>
                <a:ea typeface="Amatic SC"/>
                <a:cs typeface="Amatic SC"/>
                <a:sym typeface="Amatic SC"/>
              </a:rPr>
              <a:t> </a:t>
            </a: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est arborescente et composée d’éléments organisationnels ou </a:t>
            </a:r>
            <a:r>
              <a:rPr lang="fr-FR" sz="2400" b="1">
                <a:latin typeface="Calibri"/>
                <a:ea typeface="Calibri"/>
                <a:cs typeface="Calibri"/>
                <a:sym typeface="Calibri"/>
              </a:rPr>
              <a:t>noeuds</a:t>
            </a: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 (section, page, sous-section) 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et d’éléments ressources (preuves, éléments réflexifs, …) 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38"/>
          <p:cNvSpPr txBox="1"/>
          <p:nvPr/>
        </p:nvSpPr>
        <p:spPr>
          <a:xfrm>
            <a:off x="1227725" y="9883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rPr>
              <a:t>Racine</a:t>
            </a:r>
            <a:endParaRPr sz="2000" b="1">
              <a:solidFill>
                <a:srgbClr val="1C458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38"/>
          <p:cNvSpPr txBox="1"/>
          <p:nvPr/>
        </p:nvSpPr>
        <p:spPr>
          <a:xfrm>
            <a:off x="694325" y="15217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</a:rPr>
              <a:t>Section</a:t>
            </a:r>
            <a:endParaRPr sz="2000" b="1">
              <a:solidFill>
                <a:srgbClr val="1155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9" name="Google Shape;369;p38"/>
          <p:cNvSpPr txBox="1"/>
          <p:nvPr/>
        </p:nvSpPr>
        <p:spPr>
          <a:xfrm>
            <a:off x="1456325" y="22075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3C78D8"/>
                </a:solidFill>
                <a:latin typeface="Calibri"/>
                <a:ea typeface="Calibri"/>
                <a:cs typeface="Calibri"/>
                <a:sym typeface="Calibri"/>
              </a:rPr>
              <a:t>Page</a:t>
            </a:r>
            <a:endParaRPr sz="2000" b="1">
              <a:solidFill>
                <a:srgbClr val="3C78D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Google Shape;370;p38"/>
          <p:cNvSpPr txBox="1"/>
          <p:nvPr/>
        </p:nvSpPr>
        <p:spPr>
          <a:xfrm>
            <a:off x="1075325" y="3350525"/>
            <a:ext cx="15810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6D9EEB"/>
                </a:solidFill>
                <a:latin typeface="Calibri"/>
                <a:ea typeface="Calibri"/>
                <a:cs typeface="Calibri"/>
                <a:sym typeface="Calibri"/>
              </a:rPr>
              <a:t>Sous-section</a:t>
            </a:r>
            <a:endParaRPr sz="2000" b="1">
              <a:solidFill>
                <a:srgbClr val="6D9EE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38"/>
          <p:cNvSpPr txBox="1"/>
          <p:nvPr/>
        </p:nvSpPr>
        <p:spPr>
          <a:xfrm>
            <a:off x="1151525" y="3960125"/>
            <a:ext cx="15054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E69138"/>
                </a:solidFill>
                <a:latin typeface="Calibri"/>
                <a:ea typeface="Calibri"/>
                <a:cs typeface="Calibri"/>
                <a:sym typeface="Calibri"/>
              </a:rPr>
              <a:t>Ressources</a:t>
            </a:r>
            <a:endParaRPr sz="2000" b="1">
              <a:solidFill>
                <a:srgbClr val="E6913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38"/>
          <p:cNvSpPr txBox="1"/>
          <p:nvPr/>
        </p:nvSpPr>
        <p:spPr>
          <a:xfrm>
            <a:off x="3589925" y="15979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</a:rPr>
              <a:t>Section</a:t>
            </a:r>
            <a:endParaRPr sz="2000" b="1">
              <a:solidFill>
                <a:srgbClr val="1155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38"/>
          <p:cNvSpPr txBox="1"/>
          <p:nvPr/>
        </p:nvSpPr>
        <p:spPr>
          <a:xfrm>
            <a:off x="2751725" y="22837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3C78D8"/>
                </a:solidFill>
                <a:latin typeface="Calibri"/>
                <a:ea typeface="Calibri"/>
                <a:cs typeface="Calibri"/>
                <a:sym typeface="Calibri"/>
              </a:rPr>
              <a:t>Page</a:t>
            </a:r>
            <a:endParaRPr sz="2000" b="1">
              <a:solidFill>
                <a:srgbClr val="3C78D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38"/>
          <p:cNvSpPr txBox="1"/>
          <p:nvPr/>
        </p:nvSpPr>
        <p:spPr>
          <a:xfrm>
            <a:off x="4123325" y="22837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3C78D8"/>
                </a:solidFill>
                <a:latin typeface="Calibri"/>
                <a:ea typeface="Calibri"/>
                <a:cs typeface="Calibri"/>
                <a:sym typeface="Calibri"/>
              </a:rPr>
              <a:t>Page</a:t>
            </a:r>
            <a:endParaRPr sz="2000" b="1">
              <a:solidFill>
                <a:srgbClr val="3C78D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38"/>
          <p:cNvSpPr txBox="1"/>
          <p:nvPr/>
        </p:nvSpPr>
        <p:spPr>
          <a:xfrm>
            <a:off x="187500" y="4654875"/>
            <a:ext cx="3391500" cy="3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Merci à Eric Duquenoy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4F1FF1D-2BC4-68AB-8631-0BB92180C2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24</a:t>
            </a:fld>
            <a:endParaRPr lang="fr-FR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39"/>
          <p:cNvSpPr txBox="1">
            <a:spLocks noGrp="1"/>
          </p:cNvSpPr>
          <p:nvPr>
            <p:ph type="title"/>
          </p:nvPr>
        </p:nvSpPr>
        <p:spPr>
          <a:xfrm>
            <a:off x="405450" y="292800"/>
            <a:ext cx="8333100" cy="72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La flexibilité:  avantages … </a:t>
            </a:r>
            <a:endParaRPr/>
          </a:p>
        </p:txBody>
      </p:sp>
      <p:grpSp>
        <p:nvGrpSpPr>
          <p:cNvPr id="381" name="Google Shape;381;p39"/>
          <p:cNvGrpSpPr/>
          <p:nvPr/>
        </p:nvGrpSpPr>
        <p:grpSpPr>
          <a:xfrm>
            <a:off x="211164" y="1125945"/>
            <a:ext cx="4513163" cy="3440861"/>
            <a:chOff x="4811125" y="1267638"/>
            <a:chExt cx="5030275" cy="3456763"/>
          </a:xfrm>
        </p:grpSpPr>
        <p:sp>
          <p:nvSpPr>
            <p:cNvPr id="382" name="Google Shape;382;p39"/>
            <p:cNvSpPr/>
            <p:nvPr/>
          </p:nvSpPr>
          <p:spPr>
            <a:xfrm>
              <a:off x="7177238" y="1267638"/>
              <a:ext cx="297900" cy="309300"/>
            </a:xfrm>
            <a:prstGeom prst="rect">
              <a:avLst/>
            </a:prstGeom>
            <a:solidFill>
              <a:srgbClr val="1C4587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39"/>
            <p:cNvSpPr/>
            <p:nvPr/>
          </p:nvSpPr>
          <p:spPr>
            <a:xfrm>
              <a:off x="6476675" y="1788675"/>
              <a:ext cx="297900" cy="309300"/>
            </a:xfrm>
            <a:prstGeom prst="rect">
              <a:avLst/>
            </a:prstGeom>
            <a:solidFill>
              <a:srgbClr val="1155CC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39"/>
            <p:cNvSpPr/>
            <p:nvPr/>
          </p:nvSpPr>
          <p:spPr>
            <a:xfrm>
              <a:off x="8178025" y="1788675"/>
              <a:ext cx="297900" cy="309300"/>
            </a:xfrm>
            <a:prstGeom prst="rect">
              <a:avLst/>
            </a:prstGeom>
            <a:solidFill>
              <a:srgbClr val="1155CC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85" name="Google Shape;385;p39"/>
            <p:cNvCxnSpPr>
              <a:stCxn id="382" idx="1"/>
              <a:endCxn id="383" idx="0"/>
            </p:cNvCxnSpPr>
            <p:nvPr/>
          </p:nvCxnSpPr>
          <p:spPr>
            <a:xfrm flipH="1">
              <a:off x="6625538" y="1422288"/>
              <a:ext cx="551700" cy="3663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386" name="Google Shape;386;p39"/>
            <p:cNvCxnSpPr>
              <a:stCxn id="382" idx="3"/>
              <a:endCxn id="384" idx="0"/>
            </p:cNvCxnSpPr>
            <p:nvPr/>
          </p:nvCxnSpPr>
          <p:spPr>
            <a:xfrm>
              <a:off x="7475138" y="1422288"/>
              <a:ext cx="851700" cy="3663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387" name="Google Shape;387;p39"/>
            <p:cNvSpPr/>
            <p:nvPr/>
          </p:nvSpPr>
          <p:spPr>
            <a:xfrm>
              <a:off x="5828750" y="26348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39"/>
            <p:cNvSpPr/>
            <p:nvPr/>
          </p:nvSpPr>
          <p:spPr>
            <a:xfrm>
              <a:off x="7492800" y="28127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39"/>
            <p:cNvSpPr/>
            <p:nvPr/>
          </p:nvSpPr>
          <p:spPr>
            <a:xfrm>
              <a:off x="8950525" y="28127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90" name="Google Shape;390;p39"/>
            <p:cNvCxnSpPr>
              <a:endCxn id="387" idx="0"/>
            </p:cNvCxnSpPr>
            <p:nvPr/>
          </p:nvCxnSpPr>
          <p:spPr>
            <a:xfrm rot="5400000">
              <a:off x="5881550" y="2039475"/>
              <a:ext cx="691500" cy="4992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391" name="Google Shape;391;p39"/>
            <p:cNvCxnSpPr>
              <a:stCxn id="383" idx="3"/>
              <a:endCxn id="388" idx="0"/>
            </p:cNvCxnSpPr>
            <p:nvPr/>
          </p:nvCxnSpPr>
          <p:spPr>
            <a:xfrm>
              <a:off x="6774575" y="1943325"/>
              <a:ext cx="867300" cy="869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392" name="Google Shape;392;p39"/>
            <p:cNvCxnSpPr>
              <a:stCxn id="384" idx="2"/>
              <a:endCxn id="389" idx="0"/>
            </p:cNvCxnSpPr>
            <p:nvPr/>
          </p:nvCxnSpPr>
          <p:spPr>
            <a:xfrm rot="-5400000" flipH="1">
              <a:off x="8355775" y="2069175"/>
              <a:ext cx="714900" cy="772500"/>
            </a:xfrm>
            <a:prstGeom prst="curvedConnector3">
              <a:avLst>
                <a:gd name="adj1" fmla="val 4999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393" name="Google Shape;393;p39"/>
            <p:cNvSpPr/>
            <p:nvPr/>
          </p:nvSpPr>
          <p:spPr>
            <a:xfrm>
              <a:off x="5256400" y="3634950"/>
              <a:ext cx="297900" cy="309300"/>
            </a:xfrm>
            <a:prstGeom prst="rect">
              <a:avLst/>
            </a:prstGeom>
            <a:solidFill>
              <a:srgbClr val="6D9EE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39"/>
            <p:cNvSpPr/>
            <p:nvPr/>
          </p:nvSpPr>
          <p:spPr>
            <a:xfrm>
              <a:off x="7673725" y="3778875"/>
              <a:ext cx="297900" cy="309300"/>
            </a:xfrm>
            <a:prstGeom prst="rect">
              <a:avLst/>
            </a:prstGeom>
            <a:solidFill>
              <a:srgbClr val="6D9EE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95" name="Google Shape;395;p39"/>
            <p:cNvCxnSpPr>
              <a:stCxn id="387" idx="1"/>
              <a:endCxn id="393" idx="0"/>
            </p:cNvCxnSpPr>
            <p:nvPr/>
          </p:nvCxnSpPr>
          <p:spPr>
            <a:xfrm flipH="1">
              <a:off x="5405450" y="2789475"/>
              <a:ext cx="423300" cy="845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396" name="Google Shape;396;p39"/>
            <p:cNvCxnSpPr>
              <a:stCxn id="387" idx="3"/>
              <a:endCxn id="394" idx="0"/>
            </p:cNvCxnSpPr>
            <p:nvPr/>
          </p:nvCxnSpPr>
          <p:spPr>
            <a:xfrm>
              <a:off x="6126650" y="2789475"/>
              <a:ext cx="1695900" cy="989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397" name="Google Shape;397;p39"/>
            <p:cNvSpPr/>
            <p:nvPr/>
          </p:nvSpPr>
          <p:spPr>
            <a:xfrm>
              <a:off x="48111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39"/>
            <p:cNvSpPr/>
            <p:nvPr/>
          </p:nvSpPr>
          <p:spPr>
            <a:xfrm>
              <a:off x="52683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39"/>
            <p:cNvSpPr/>
            <p:nvPr/>
          </p:nvSpPr>
          <p:spPr>
            <a:xfrm>
              <a:off x="57255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9"/>
            <p:cNvSpPr/>
            <p:nvPr/>
          </p:nvSpPr>
          <p:spPr>
            <a:xfrm>
              <a:off x="7319700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01" name="Google Shape;401;p39"/>
            <p:cNvCxnSpPr>
              <a:stCxn id="393" idx="1"/>
              <a:endCxn id="397" idx="0"/>
            </p:cNvCxnSpPr>
            <p:nvPr/>
          </p:nvCxnSpPr>
          <p:spPr>
            <a:xfrm flipH="1">
              <a:off x="4925800" y="3789600"/>
              <a:ext cx="330600" cy="705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402" name="Google Shape;402;p39"/>
            <p:cNvCxnSpPr>
              <a:endCxn id="398" idx="0"/>
            </p:cNvCxnSpPr>
            <p:nvPr/>
          </p:nvCxnSpPr>
          <p:spPr>
            <a:xfrm rot="5400000">
              <a:off x="5118625" y="4208400"/>
              <a:ext cx="551100" cy="225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403" name="Google Shape;403;p39"/>
            <p:cNvCxnSpPr>
              <a:stCxn id="393" idx="3"/>
              <a:endCxn id="399" idx="0"/>
            </p:cNvCxnSpPr>
            <p:nvPr/>
          </p:nvCxnSpPr>
          <p:spPr>
            <a:xfrm>
              <a:off x="5554300" y="3789600"/>
              <a:ext cx="285900" cy="705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404" name="Google Shape;404;p39"/>
            <p:cNvSpPr/>
            <p:nvPr/>
          </p:nvSpPr>
          <p:spPr>
            <a:xfrm>
              <a:off x="821237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05" name="Google Shape;405;p39"/>
            <p:cNvCxnSpPr>
              <a:stCxn id="394" idx="1"/>
              <a:endCxn id="400" idx="0"/>
            </p:cNvCxnSpPr>
            <p:nvPr/>
          </p:nvCxnSpPr>
          <p:spPr>
            <a:xfrm flipH="1">
              <a:off x="7434325" y="3933525"/>
              <a:ext cx="239400" cy="561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406" name="Google Shape;406;p39"/>
            <p:cNvCxnSpPr>
              <a:stCxn id="394" idx="3"/>
              <a:endCxn id="404" idx="0"/>
            </p:cNvCxnSpPr>
            <p:nvPr/>
          </p:nvCxnSpPr>
          <p:spPr>
            <a:xfrm>
              <a:off x="7971625" y="3933525"/>
              <a:ext cx="355500" cy="561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407" name="Google Shape;407;p39"/>
            <p:cNvSpPr/>
            <p:nvPr/>
          </p:nvSpPr>
          <p:spPr>
            <a:xfrm>
              <a:off x="9612200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08" name="Google Shape;408;p39"/>
            <p:cNvCxnSpPr>
              <a:endCxn id="407" idx="0"/>
            </p:cNvCxnSpPr>
            <p:nvPr/>
          </p:nvCxnSpPr>
          <p:spPr>
            <a:xfrm rot="-5400000" flipH="1">
              <a:off x="8726600" y="3495000"/>
              <a:ext cx="1373100" cy="6273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</p:grpSp>
      <p:sp>
        <p:nvSpPr>
          <p:cNvPr id="409" name="Google Shape;409;p39"/>
          <p:cNvSpPr txBox="1"/>
          <p:nvPr/>
        </p:nvSpPr>
        <p:spPr>
          <a:xfrm>
            <a:off x="1227725" y="9883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rPr>
              <a:t>Racine</a:t>
            </a:r>
            <a:endParaRPr sz="2000" b="1">
              <a:solidFill>
                <a:srgbClr val="1C458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39"/>
          <p:cNvSpPr txBox="1"/>
          <p:nvPr/>
        </p:nvSpPr>
        <p:spPr>
          <a:xfrm>
            <a:off x="694325" y="15217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</a:rPr>
              <a:t>Section</a:t>
            </a:r>
            <a:endParaRPr sz="2000" b="1">
              <a:solidFill>
                <a:srgbClr val="1155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39"/>
          <p:cNvSpPr txBox="1"/>
          <p:nvPr/>
        </p:nvSpPr>
        <p:spPr>
          <a:xfrm>
            <a:off x="1456325" y="22075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3C78D8"/>
                </a:solidFill>
                <a:latin typeface="Calibri"/>
                <a:ea typeface="Calibri"/>
                <a:cs typeface="Calibri"/>
                <a:sym typeface="Calibri"/>
              </a:rPr>
              <a:t>Page</a:t>
            </a:r>
            <a:endParaRPr sz="2000" b="1">
              <a:solidFill>
                <a:srgbClr val="3C78D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39"/>
          <p:cNvSpPr txBox="1"/>
          <p:nvPr/>
        </p:nvSpPr>
        <p:spPr>
          <a:xfrm>
            <a:off x="1075325" y="3350525"/>
            <a:ext cx="15810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6D9EEB"/>
                </a:solidFill>
                <a:latin typeface="Calibri"/>
                <a:ea typeface="Calibri"/>
                <a:cs typeface="Calibri"/>
                <a:sym typeface="Calibri"/>
              </a:rPr>
              <a:t>Sous-section</a:t>
            </a:r>
            <a:endParaRPr sz="2000" b="1">
              <a:solidFill>
                <a:srgbClr val="6D9EE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39"/>
          <p:cNvSpPr txBox="1"/>
          <p:nvPr/>
        </p:nvSpPr>
        <p:spPr>
          <a:xfrm>
            <a:off x="1151525" y="3960125"/>
            <a:ext cx="15054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E69138"/>
                </a:solidFill>
                <a:latin typeface="Calibri"/>
                <a:ea typeface="Calibri"/>
                <a:cs typeface="Calibri"/>
                <a:sym typeface="Calibri"/>
              </a:rPr>
              <a:t>Ressources</a:t>
            </a:r>
            <a:endParaRPr sz="2000" b="1">
              <a:solidFill>
                <a:srgbClr val="E6913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39"/>
          <p:cNvSpPr txBox="1"/>
          <p:nvPr/>
        </p:nvSpPr>
        <p:spPr>
          <a:xfrm>
            <a:off x="3589925" y="15979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</a:rPr>
              <a:t>Section</a:t>
            </a:r>
            <a:endParaRPr sz="2000" b="1">
              <a:solidFill>
                <a:srgbClr val="1155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39"/>
          <p:cNvSpPr txBox="1"/>
          <p:nvPr/>
        </p:nvSpPr>
        <p:spPr>
          <a:xfrm>
            <a:off x="2751725" y="22837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3C78D8"/>
                </a:solidFill>
                <a:latin typeface="Calibri"/>
                <a:ea typeface="Calibri"/>
                <a:cs typeface="Calibri"/>
                <a:sym typeface="Calibri"/>
              </a:rPr>
              <a:t>Page</a:t>
            </a:r>
            <a:endParaRPr sz="2000" b="1">
              <a:solidFill>
                <a:srgbClr val="3C78D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39"/>
          <p:cNvSpPr txBox="1"/>
          <p:nvPr/>
        </p:nvSpPr>
        <p:spPr>
          <a:xfrm>
            <a:off x="4123325" y="22837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3C78D8"/>
                </a:solidFill>
                <a:latin typeface="Calibri"/>
                <a:ea typeface="Calibri"/>
                <a:cs typeface="Calibri"/>
                <a:sym typeface="Calibri"/>
              </a:rPr>
              <a:t>Page</a:t>
            </a:r>
            <a:endParaRPr sz="2000" b="1">
              <a:solidFill>
                <a:srgbClr val="3C78D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7" name="Google Shape;417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4050" y="1100150"/>
            <a:ext cx="2733725" cy="36969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BA6D907-B24F-D620-E09E-B7A089DFE23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25</a:t>
            </a:fld>
            <a:endParaRPr lang="fr-FR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40"/>
          <p:cNvSpPr txBox="1">
            <a:spLocks noGrp="1"/>
          </p:cNvSpPr>
          <p:nvPr>
            <p:ph type="title"/>
          </p:nvPr>
        </p:nvSpPr>
        <p:spPr>
          <a:xfrm>
            <a:off x="405450" y="292800"/>
            <a:ext cx="8333100" cy="72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La flexibilité:  avantages … </a:t>
            </a:r>
            <a:endParaRPr/>
          </a:p>
        </p:txBody>
      </p:sp>
      <p:grpSp>
        <p:nvGrpSpPr>
          <p:cNvPr id="423" name="Google Shape;423;p40"/>
          <p:cNvGrpSpPr/>
          <p:nvPr/>
        </p:nvGrpSpPr>
        <p:grpSpPr>
          <a:xfrm>
            <a:off x="211164" y="1125945"/>
            <a:ext cx="4513163" cy="3440861"/>
            <a:chOff x="4811125" y="1267638"/>
            <a:chExt cx="5030275" cy="3456763"/>
          </a:xfrm>
        </p:grpSpPr>
        <p:sp>
          <p:nvSpPr>
            <p:cNvPr id="424" name="Google Shape;424;p40"/>
            <p:cNvSpPr/>
            <p:nvPr/>
          </p:nvSpPr>
          <p:spPr>
            <a:xfrm>
              <a:off x="7177238" y="1267638"/>
              <a:ext cx="297900" cy="309300"/>
            </a:xfrm>
            <a:prstGeom prst="rect">
              <a:avLst/>
            </a:prstGeom>
            <a:solidFill>
              <a:srgbClr val="1C4587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40"/>
            <p:cNvSpPr/>
            <p:nvPr/>
          </p:nvSpPr>
          <p:spPr>
            <a:xfrm>
              <a:off x="6476675" y="1788675"/>
              <a:ext cx="297900" cy="309300"/>
            </a:xfrm>
            <a:prstGeom prst="rect">
              <a:avLst/>
            </a:prstGeom>
            <a:solidFill>
              <a:srgbClr val="1155CC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40"/>
            <p:cNvSpPr/>
            <p:nvPr/>
          </p:nvSpPr>
          <p:spPr>
            <a:xfrm>
              <a:off x="8178025" y="1788675"/>
              <a:ext cx="297900" cy="309300"/>
            </a:xfrm>
            <a:prstGeom prst="rect">
              <a:avLst/>
            </a:prstGeom>
            <a:solidFill>
              <a:srgbClr val="1155CC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27" name="Google Shape;427;p40"/>
            <p:cNvCxnSpPr>
              <a:stCxn id="424" idx="1"/>
              <a:endCxn id="425" idx="0"/>
            </p:cNvCxnSpPr>
            <p:nvPr/>
          </p:nvCxnSpPr>
          <p:spPr>
            <a:xfrm flipH="1">
              <a:off x="6625538" y="1422288"/>
              <a:ext cx="551700" cy="3663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428" name="Google Shape;428;p40"/>
            <p:cNvCxnSpPr>
              <a:stCxn id="424" idx="3"/>
              <a:endCxn id="426" idx="0"/>
            </p:cNvCxnSpPr>
            <p:nvPr/>
          </p:nvCxnSpPr>
          <p:spPr>
            <a:xfrm>
              <a:off x="7475138" y="1422288"/>
              <a:ext cx="851700" cy="3663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429" name="Google Shape;429;p40"/>
            <p:cNvSpPr/>
            <p:nvPr/>
          </p:nvSpPr>
          <p:spPr>
            <a:xfrm>
              <a:off x="5828750" y="26348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40"/>
            <p:cNvSpPr/>
            <p:nvPr/>
          </p:nvSpPr>
          <p:spPr>
            <a:xfrm>
              <a:off x="7492800" y="28127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40"/>
            <p:cNvSpPr/>
            <p:nvPr/>
          </p:nvSpPr>
          <p:spPr>
            <a:xfrm>
              <a:off x="8950525" y="28127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32" name="Google Shape;432;p40"/>
            <p:cNvCxnSpPr>
              <a:endCxn id="429" idx="0"/>
            </p:cNvCxnSpPr>
            <p:nvPr/>
          </p:nvCxnSpPr>
          <p:spPr>
            <a:xfrm rot="5400000">
              <a:off x="5881550" y="2039475"/>
              <a:ext cx="691500" cy="4992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433" name="Google Shape;433;p40"/>
            <p:cNvCxnSpPr>
              <a:stCxn id="425" idx="3"/>
              <a:endCxn id="430" idx="0"/>
            </p:cNvCxnSpPr>
            <p:nvPr/>
          </p:nvCxnSpPr>
          <p:spPr>
            <a:xfrm>
              <a:off x="6774575" y="1943325"/>
              <a:ext cx="867300" cy="869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434" name="Google Shape;434;p40"/>
            <p:cNvCxnSpPr>
              <a:stCxn id="426" idx="2"/>
              <a:endCxn id="431" idx="0"/>
            </p:cNvCxnSpPr>
            <p:nvPr/>
          </p:nvCxnSpPr>
          <p:spPr>
            <a:xfrm rot="-5400000" flipH="1">
              <a:off x="8355775" y="2069175"/>
              <a:ext cx="714900" cy="772500"/>
            </a:xfrm>
            <a:prstGeom prst="curvedConnector3">
              <a:avLst>
                <a:gd name="adj1" fmla="val 4999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435" name="Google Shape;435;p40"/>
            <p:cNvSpPr/>
            <p:nvPr/>
          </p:nvSpPr>
          <p:spPr>
            <a:xfrm>
              <a:off x="5256400" y="3634950"/>
              <a:ext cx="297900" cy="309300"/>
            </a:xfrm>
            <a:prstGeom prst="rect">
              <a:avLst/>
            </a:prstGeom>
            <a:solidFill>
              <a:srgbClr val="6D9EE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40"/>
            <p:cNvSpPr/>
            <p:nvPr/>
          </p:nvSpPr>
          <p:spPr>
            <a:xfrm>
              <a:off x="7673725" y="3778875"/>
              <a:ext cx="297900" cy="309300"/>
            </a:xfrm>
            <a:prstGeom prst="rect">
              <a:avLst/>
            </a:prstGeom>
            <a:solidFill>
              <a:srgbClr val="6D9EE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37" name="Google Shape;437;p40"/>
            <p:cNvCxnSpPr>
              <a:stCxn id="429" idx="1"/>
              <a:endCxn id="435" idx="0"/>
            </p:cNvCxnSpPr>
            <p:nvPr/>
          </p:nvCxnSpPr>
          <p:spPr>
            <a:xfrm flipH="1">
              <a:off x="5405450" y="2789475"/>
              <a:ext cx="423300" cy="845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438" name="Google Shape;438;p40"/>
            <p:cNvCxnSpPr>
              <a:stCxn id="429" idx="3"/>
              <a:endCxn id="436" idx="0"/>
            </p:cNvCxnSpPr>
            <p:nvPr/>
          </p:nvCxnSpPr>
          <p:spPr>
            <a:xfrm>
              <a:off x="6126650" y="2789475"/>
              <a:ext cx="1695900" cy="989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439" name="Google Shape;439;p40"/>
            <p:cNvSpPr/>
            <p:nvPr/>
          </p:nvSpPr>
          <p:spPr>
            <a:xfrm>
              <a:off x="48111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40"/>
            <p:cNvSpPr/>
            <p:nvPr/>
          </p:nvSpPr>
          <p:spPr>
            <a:xfrm>
              <a:off x="52683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40"/>
            <p:cNvSpPr/>
            <p:nvPr/>
          </p:nvSpPr>
          <p:spPr>
            <a:xfrm>
              <a:off x="57255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40"/>
            <p:cNvSpPr/>
            <p:nvPr/>
          </p:nvSpPr>
          <p:spPr>
            <a:xfrm>
              <a:off x="7319700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43" name="Google Shape;443;p40"/>
            <p:cNvCxnSpPr>
              <a:stCxn id="435" idx="1"/>
              <a:endCxn id="439" idx="0"/>
            </p:cNvCxnSpPr>
            <p:nvPr/>
          </p:nvCxnSpPr>
          <p:spPr>
            <a:xfrm flipH="1">
              <a:off x="4925800" y="3789600"/>
              <a:ext cx="330600" cy="705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444" name="Google Shape;444;p40"/>
            <p:cNvCxnSpPr>
              <a:endCxn id="440" idx="0"/>
            </p:cNvCxnSpPr>
            <p:nvPr/>
          </p:nvCxnSpPr>
          <p:spPr>
            <a:xfrm rot="5400000">
              <a:off x="5118625" y="4208400"/>
              <a:ext cx="551100" cy="225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445" name="Google Shape;445;p40"/>
            <p:cNvCxnSpPr>
              <a:stCxn id="435" idx="3"/>
              <a:endCxn id="441" idx="0"/>
            </p:cNvCxnSpPr>
            <p:nvPr/>
          </p:nvCxnSpPr>
          <p:spPr>
            <a:xfrm>
              <a:off x="5554300" y="3789600"/>
              <a:ext cx="285900" cy="705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446" name="Google Shape;446;p40"/>
            <p:cNvSpPr/>
            <p:nvPr/>
          </p:nvSpPr>
          <p:spPr>
            <a:xfrm>
              <a:off x="821237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47" name="Google Shape;447;p40"/>
            <p:cNvCxnSpPr>
              <a:stCxn id="436" idx="1"/>
              <a:endCxn id="442" idx="0"/>
            </p:cNvCxnSpPr>
            <p:nvPr/>
          </p:nvCxnSpPr>
          <p:spPr>
            <a:xfrm flipH="1">
              <a:off x="7434325" y="3933525"/>
              <a:ext cx="239400" cy="561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448" name="Google Shape;448;p40"/>
            <p:cNvCxnSpPr>
              <a:stCxn id="436" idx="3"/>
              <a:endCxn id="446" idx="0"/>
            </p:cNvCxnSpPr>
            <p:nvPr/>
          </p:nvCxnSpPr>
          <p:spPr>
            <a:xfrm>
              <a:off x="7971625" y="3933525"/>
              <a:ext cx="355500" cy="561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449" name="Google Shape;449;p40"/>
            <p:cNvSpPr/>
            <p:nvPr/>
          </p:nvSpPr>
          <p:spPr>
            <a:xfrm>
              <a:off x="9612200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50" name="Google Shape;450;p40"/>
            <p:cNvCxnSpPr>
              <a:endCxn id="449" idx="0"/>
            </p:cNvCxnSpPr>
            <p:nvPr/>
          </p:nvCxnSpPr>
          <p:spPr>
            <a:xfrm rot="-5400000" flipH="1">
              <a:off x="8726600" y="3495000"/>
              <a:ext cx="1373100" cy="6273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</p:grpSp>
      <p:sp>
        <p:nvSpPr>
          <p:cNvPr id="451" name="Google Shape;451;p40"/>
          <p:cNvSpPr txBox="1"/>
          <p:nvPr/>
        </p:nvSpPr>
        <p:spPr>
          <a:xfrm>
            <a:off x="1227725" y="9883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rPr>
              <a:t>Racine</a:t>
            </a:r>
            <a:endParaRPr sz="2000" b="1">
              <a:solidFill>
                <a:srgbClr val="1C458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2" name="Google Shape;452;p40"/>
          <p:cNvSpPr txBox="1"/>
          <p:nvPr/>
        </p:nvSpPr>
        <p:spPr>
          <a:xfrm>
            <a:off x="694325" y="15217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</a:rPr>
              <a:t>Section</a:t>
            </a:r>
            <a:endParaRPr sz="2000" b="1">
              <a:solidFill>
                <a:srgbClr val="1155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Google Shape;453;p40"/>
          <p:cNvSpPr txBox="1"/>
          <p:nvPr/>
        </p:nvSpPr>
        <p:spPr>
          <a:xfrm>
            <a:off x="1456325" y="22075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3C78D8"/>
                </a:solidFill>
                <a:latin typeface="Calibri"/>
                <a:ea typeface="Calibri"/>
                <a:cs typeface="Calibri"/>
                <a:sym typeface="Calibri"/>
              </a:rPr>
              <a:t>Page</a:t>
            </a:r>
            <a:endParaRPr sz="2000" b="1">
              <a:solidFill>
                <a:srgbClr val="3C78D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Google Shape;454;p40"/>
          <p:cNvSpPr txBox="1"/>
          <p:nvPr/>
        </p:nvSpPr>
        <p:spPr>
          <a:xfrm>
            <a:off x="1075325" y="3350525"/>
            <a:ext cx="15810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6D9EEB"/>
                </a:solidFill>
                <a:latin typeface="Calibri"/>
                <a:ea typeface="Calibri"/>
                <a:cs typeface="Calibri"/>
                <a:sym typeface="Calibri"/>
              </a:rPr>
              <a:t>Sous-section</a:t>
            </a:r>
            <a:endParaRPr sz="2000" b="1">
              <a:solidFill>
                <a:srgbClr val="6D9EE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40"/>
          <p:cNvSpPr txBox="1"/>
          <p:nvPr/>
        </p:nvSpPr>
        <p:spPr>
          <a:xfrm>
            <a:off x="1151525" y="3960125"/>
            <a:ext cx="15054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E69138"/>
                </a:solidFill>
                <a:latin typeface="Calibri"/>
                <a:ea typeface="Calibri"/>
                <a:cs typeface="Calibri"/>
                <a:sym typeface="Calibri"/>
              </a:rPr>
              <a:t>Ressources</a:t>
            </a:r>
            <a:endParaRPr sz="2000" b="1">
              <a:solidFill>
                <a:srgbClr val="E6913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40"/>
          <p:cNvSpPr txBox="1"/>
          <p:nvPr/>
        </p:nvSpPr>
        <p:spPr>
          <a:xfrm>
            <a:off x="3589925" y="15979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</a:rPr>
              <a:t>Section</a:t>
            </a:r>
            <a:endParaRPr sz="2000" b="1">
              <a:solidFill>
                <a:srgbClr val="1155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p40"/>
          <p:cNvSpPr txBox="1"/>
          <p:nvPr/>
        </p:nvSpPr>
        <p:spPr>
          <a:xfrm>
            <a:off x="2751725" y="22837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3C78D8"/>
                </a:solidFill>
                <a:latin typeface="Calibri"/>
                <a:ea typeface="Calibri"/>
                <a:cs typeface="Calibri"/>
                <a:sym typeface="Calibri"/>
              </a:rPr>
              <a:t>Page</a:t>
            </a:r>
            <a:endParaRPr sz="2000" b="1">
              <a:solidFill>
                <a:srgbClr val="3C78D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p40"/>
          <p:cNvSpPr txBox="1"/>
          <p:nvPr/>
        </p:nvSpPr>
        <p:spPr>
          <a:xfrm>
            <a:off x="4123325" y="2283725"/>
            <a:ext cx="10287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rgbClr val="3C78D8"/>
                </a:solidFill>
                <a:latin typeface="Calibri"/>
                <a:ea typeface="Calibri"/>
                <a:cs typeface="Calibri"/>
                <a:sym typeface="Calibri"/>
              </a:rPr>
              <a:t>Page</a:t>
            </a:r>
            <a:endParaRPr sz="2000" b="1">
              <a:solidFill>
                <a:srgbClr val="3C78D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9" name="Google Shape;459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0403" y="1014900"/>
            <a:ext cx="3922149" cy="4128599"/>
          </a:xfrm>
          <a:prstGeom prst="rect">
            <a:avLst/>
          </a:prstGeom>
          <a:noFill/>
          <a:ln>
            <a:noFill/>
          </a:ln>
        </p:spPr>
      </p:pic>
      <p:sp>
        <p:nvSpPr>
          <p:cNvPr id="460" name="Google Shape;460;p40"/>
          <p:cNvSpPr txBox="1"/>
          <p:nvPr/>
        </p:nvSpPr>
        <p:spPr>
          <a:xfrm>
            <a:off x="6955800" y="2681525"/>
            <a:ext cx="20115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Code XML</a:t>
            </a: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7BCCBB8-D539-AD95-1742-7EF23682733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26</a:t>
            </a:fld>
            <a:endParaRPr lang="fr-FR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41"/>
          <p:cNvSpPr txBox="1">
            <a:spLocks noGrp="1"/>
          </p:cNvSpPr>
          <p:nvPr>
            <p:ph type="title"/>
          </p:nvPr>
        </p:nvSpPr>
        <p:spPr>
          <a:xfrm>
            <a:off x="405450" y="216600"/>
            <a:ext cx="8333100" cy="72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La flexibilité:  avantages …</a:t>
            </a:r>
            <a:endParaRPr/>
          </a:p>
        </p:txBody>
      </p:sp>
      <p:pic>
        <p:nvPicPr>
          <p:cNvPr id="466" name="Google Shape;466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1437" y="1514475"/>
            <a:ext cx="9134475" cy="1352550"/>
          </a:xfrm>
          <a:prstGeom prst="rect">
            <a:avLst/>
          </a:prstGeom>
          <a:noFill/>
          <a:ln>
            <a:noFill/>
          </a:ln>
        </p:spPr>
      </p:pic>
      <p:sp>
        <p:nvSpPr>
          <p:cNvPr id="467" name="Google Shape;467;p41"/>
          <p:cNvSpPr txBox="1"/>
          <p:nvPr/>
        </p:nvSpPr>
        <p:spPr>
          <a:xfrm>
            <a:off x="398050" y="2719325"/>
            <a:ext cx="1889700" cy="16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Contenu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>
                <a:latin typeface="Calibri"/>
                <a:ea typeface="Calibri"/>
                <a:cs typeface="Calibri"/>
                <a:sym typeface="Calibri"/>
              </a:rPr>
              <a:t>Code</a:t>
            </a: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Libellé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Commentaire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8" name="Google Shape;468;p41"/>
          <p:cNvSpPr txBox="1"/>
          <p:nvPr/>
        </p:nvSpPr>
        <p:spPr>
          <a:xfrm>
            <a:off x="2682300" y="2790825"/>
            <a:ext cx="2108100" cy="2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>
                <a:latin typeface="Calibri"/>
                <a:ea typeface="Calibri"/>
                <a:cs typeface="Calibri"/>
                <a:sym typeface="Calibri"/>
              </a:rPr>
              <a:t>Métadonnées</a:t>
            </a: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Actions/Rôles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Visibilité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Etc.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Google Shape;469;p41"/>
          <p:cNvSpPr txBox="1"/>
          <p:nvPr/>
        </p:nvSpPr>
        <p:spPr>
          <a:xfrm>
            <a:off x="5196900" y="2943225"/>
            <a:ext cx="2108100" cy="21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Fonte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Couleurs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CSS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Colonnes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Onglets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41"/>
          <p:cNvSpPr txBox="1"/>
          <p:nvPr/>
        </p:nvSpPr>
        <p:spPr>
          <a:xfrm>
            <a:off x="7674600" y="2486025"/>
            <a:ext cx="1687800" cy="16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Libellé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Action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latin typeface="Calibri"/>
                <a:ea typeface="Calibri"/>
                <a:cs typeface="Calibri"/>
                <a:sym typeface="Calibri"/>
              </a:rPr>
              <a:t>Rôle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1" name="Google Shape;471;p41"/>
          <p:cNvSpPr txBox="1"/>
          <p:nvPr/>
        </p:nvSpPr>
        <p:spPr>
          <a:xfrm>
            <a:off x="431050" y="1063400"/>
            <a:ext cx="5404500" cy="72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Pour chaque noeud</a:t>
            </a:r>
            <a:endParaRPr sz="28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2" name="Google Shape;472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43288" y="942975"/>
            <a:ext cx="3171825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473" name="Google Shape;473;p41"/>
          <p:cNvSpPr/>
          <p:nvPr/>
        </p:nvSpPr>
        <p:spPr>
          <a:xfrm>
            <a:off x="3868125" y="909525"/>
            <a:ext cx="2985300" cy="8970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E571C28-9729-78CB-75BB-1F158C3245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27</a:t>
            </a:fld>
            <a:endParaRPr lang="fr-FR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8" name="Google Shape;478;p42"/>
          <p:cNvPicPr preferRelativeResize="0"/>
          <p:nvPr/>
        </p:nvPicPr>
        <p:blipFill rotWithShape="1">
          <a:blip r:embed="rId3">
            <a:alphaModFix/>
          </a:blip>
          <a:srcRect t="11140" b="14735"/>
          <a:stretch/>
        </p:blipFill>
        <p:spPr>
          <a:xfrm>
            <a:off x="194738" y="997150"/>
            <a:ext cx="8602123" cy="3586575"/>
          </a:xfrm>
          <a:prstGeom prst="rect">
            <a:avLst/>
          </a:prstGeom>
          <a:noFill/>
          <a:ln>
            <a:noFill/>
          </a:ln>
        </p:spPr>
      </p:pic>
      <p:sp>
        <p:nvSpPr>
          <p:cNvPr id="479" name="Google Shape;479;p42"/>
          <p:cNvSpPr txBox="1">
            <a:spLocks noGrp="1"/>
          </p:cNvSpPr>
          <p:nvPr>
            <p:ph type="title"/>
          </p:nvPr>
        </p:nvSpPr>
        <p:spPr>
          <a:xfrm>
            <a:off x="405450" y="216600"/>
            <a:ext cx="8333100" cy="72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La flexibilité:  de plus en plus de ressources …</a:t>
            </a:r>
            <a:endParaRPr/>
          </a:p>
        </p:txBody>
      </p:sp>
      <p:pic>
        <p:nvPicPr>
          <p:cNvPr id="480" name="Google Shape;480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90600" y="2217400"/>
            <a:ext cx="1759578" cy="292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90900" y="2303125"/>
            <a:ext cx="1973675" cy="292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" name="Google Shape;482;p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162550" y="2309007"/>
            <a:ext cx="1759575" cy="2953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29425" y="2217400"/>
            <a:ext cx="1893344" cy="3273775"/>
          </a:xfrm>
          <a:prstGeom prst="rect">
            <a:avLst/>
          </a:prstGeom>
          <a:noFill/>
          <a:ln>
            <a:noFill/>
          </a:ln>
        </p:spPr>
      </p:pic>
      <p:sp>
        <p:nvSpPr>
          <p:cNvPr id="484" name="Google Shape;484;p42"/>
          <p:cNvSpPr/>
          <p:nvPr/>
        </p:nvSpPr>
        <p:spPr>
          <a:xfrm>
            <a:off x="7187825" y="1278350"/>
            <a:ext cx="1642800" cy="722100"/>
          </a:xfrm>
          <a:prstGeom prst="ellipse">
            <a:avLst/>
          </a:prstGeom>
          <a:noFill/>
          <a:ln w="38100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485" name="Google Shape;485;p42"/>
          <p:cNvSpPr/>
          <p:nvPr/>
        </p:nvSpPr>
        <p:spPr>
          <a:xfrm>
            <a:off x="1379600" y="4587575"/>
            <a:ext cx="798900" cy="3363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486" name="Google Shape;486;p42"/>
          <p:cNvSpPr/>
          <p:nvPr/>
        </p:nvSpPr>
        <p:spPr>
          <a:xfrm>
            <a:off x="3437000" y="2225375"/>
            <a:ext cx="798900" cy="3363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42DF9EF-05E5-16FF-84A2-E632B4FDD5B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28</a:t>
            </a:fld>
            <a:endParaRPr lang="fr-FR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43"/>
          <p:cNvSpPr txBox="1">
            <a:spLocks noGrp="1"/>
          </p:cNvSpPr>
          <p:nvPr>
            <p:ph type="title"/>
          </p:nvPr>
        </p:nvSpPr>
        <p:spPr>
          <a:xfrm>
            <a:off x="405450" y="292800"/>
            <a:ext cx="8333100" cy="72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La flexibilité : de plus en plus de fonctionnalités</a:t>
            </a:r>
            <a:endParaRPr/>
          </a:p>
        </p:txBody>
      </p:sp>
      <p:pic>
        <p:nvPicPr>
          <p:cNvPr id="492" name="Google Shape;492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67300"/>
            <a:ext cx="2433996" cy="3823801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p43"/>
          <p:cNvSpPr/>
          <p:nvPr/>
        </p:nvSpPr>
        <p:spPr>
          <a:xfrm>
            <a:off x="2241650" y="1740100"/>
            <a:ext cx="445200" cy="3251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494" name="Google Shape;494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5850" y="1802075"/>
            <a:ext cx="2281125" cy="314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" name="Google Shape;495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39375" y="1586550"/>
            <a:ext cx="2099725" cy="3404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" name="Google Shape;496;p4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91500" y="1703625"/>
            <a:ext cx="1867133" cy="3251100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Google Shape;497;p43"/>
          <p:cNvSpPr/>
          <p:nvPr/>
        </p:nvSpPr>
        <p:spPr>
          <a:xfrm>
            <a:off x="1244225" y="1049750"/>
            <a:ext cx="1642800" cy="722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86A08F2-7BC6-5708-3823-25E0263E464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29</a:t>
            </a:fld>
            <a:endParaRPr lang="fr-F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Courte présentation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7"/>
          <p:cNvSpPr txBox="1">
            <a:spLocks noGrp="1"/>
          </p:cNvSpPr>
          <p:nvPr>
            <p:ph type="body" idx="4294967295"/>
          </p:nvPr>
        </p:nvSpPr>
        <p:spPr>
          <a:xfrm>
            <a:off x="517175" y="1067800"/>
            <a:ext cx="4528200" cy="39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Arial"/>
              <a:buChar char="●"/>
            </a:pPr>
            <a:r>
              <a:rPr lang="fr-FR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Professeur honoraire de HEC Montréal depuis 2018 (économie)</a:t>
            </a:r>
            <a:endParaRPr sz="2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Arial"/>
              <a:buChar char="●"/>
            </a:pPr>
            <a:r>
              <a:rPr lang="fr-FR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Pilote de plusieurs projets technologiques (ThinkPad, Zone Cours, etc.)</a:t>
            </a:r>
            <a:endParaRPr sz="2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Arial"/>
              <a:buChar char="●"/>
            </a:pPr>
            <a:r>
              <a:rPr lang="fr-FR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Chaire des technologies pour l’enseignement et l’apprentissage de la gestion</a:t>
            </a:r>
            <a:endParaRPr sz="2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Arial"/>
              <a:buChar char="●"/>
            </a:pPr>
            <a:r>
              <a:rPr lang="fr-FR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Directeur de MATI Montréal</a:t>
            </a:r>
            <a:endParaRPr sz="2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Arial"/>
              <a:buChar char="●"/>
            </a:pPr>
            <a:r>
              <a:rPr lang="fr-FR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Lancement de Karuta sous Apereo</a:t>
            </a:r>
            <a:endParaRPr sz="2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Arial"/>
              <a:buChar char="●"/>
            </a:pPr>
            <a:r>
              <a:rPr lang="fr-FR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Création de ePortfolium (2012) </a:t>
            </a:r>
            <a:endParaRPr sz="19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1575" y="1244700"/>
            <a:ext cx="3793825" cy="2964874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7"/>
          <p:cNvSpPr txBox="1"/>
          <p:nvPr/>
        </p:nvSpPr>
        <p:spPr>
          <a:xfrm>
            <a:off x="5387875" y="4299717"/>
            <a:ext cx="3433800" cy="3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Nouveau campus centre-ville</a:t>
            </a:r>
            <a:endParaRPr sz="2000" b="1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5DFCDEF-0F8B-D9FB-FCB0-DCFF6CA2D1C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3</a:t>
            </a:fld>
            <a:endParaRPr lang="fr-FR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44"/>
          <p:cNvSpPr txBox="1">
            <a:spLocks noGrp="1"/>
          </p:cNvSpPr>
          <p:nvPr>
            <p:ph type="title"/>
          </p:nvPr>
        </p:nvSpPr>
        <p:spPr>
          <a:xfrm>
            <a:off x="405450" y="292800"/>
            <a:ext cx="8333100" cy="72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La flexibilité :  avantages …</a:t>
            </a:r>
            <a:endParaRPr/>
          </a:p>
        </p:txBody>
      </p:sp>
      <p:sp>
        <p:nvSpPr>
          <p:cNvPr id="503" name="Google Shape;503;p44"/>
          <p:cNvSpPr txBox="1">
            <a:spLocks noGrp="1"/>
          </p:cNvSpPr>
          <p:nvPr>
            <p:ph type="body" idx="4294967295"/>
          </p:nvPr>
        </p:nvSpPr>
        <p:spPr>
          <a:xfrm>
            <a:off x="4389500" y="982200"/>
            <a:ext cx="4340100" cy="45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200"/>
              <a:buFont typeface="Arial"/>
              <a:buChar char="●"/>
            </a:pPr>
            <a:r>
              <a:rPr lang="fr-FR" sz="2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Arbre XML est manipulé par un front-end javascript -  </a:t>
            </a:r>
            <a:r>
              <a:rPr lang="fr-FR" sz="22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 plus en plus rapide</a:t>
            </a:r>
            <a:endParaRPr sz="2200"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200"/>
              <a:buFont typeface="Arial"/>
              <a:buChar char="●"/>
            </a:pPr>
            <a:r>
              <a:rPr lang="fr-FR" sz="2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Le back-end gère le stockage des noeuds et des droits. C’est tout! Bon serveur! Voir specs.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200"/>
              <a:buFont typeface="Arial"/>
              <a:buChar char="●"/>
            </a:pPr>
            <a:r>
              <a:rPr lang="fr-FR" sz="2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Développement rapide (ajout de branches, partage, proxy, nouvelles fonctions, CSS, js,  etc.)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4" name="Google Shape;504;p44"/>
          <p:cNvSpPr/>
          <p:nvPr/>
        </p:nvSpPr>
        <p:spPr>
          <a:xfrm>
            <a:off x="1590895" y="1506890"/>
            <a:ext cx="144899" cy="198076"/>
          </a:xfrm>
          <a:prstGeom prst="rect">
            <a:avLst/>
          </a:prstGeom>
          <a:solidFill>
            <a:srgbClr val="1C4587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" name="Google Shape;505;p44"/>
          <p:cNvSpPr/>
          <p:nvPr/>
        </p:nvSpPr>
        <p:spPr>
          <a:xfrm>
            <a:off x="1250141" y="1840563"/>
            <a:ext cx="144899" cy="198076"/>
          </a:xfrm>
          <a:prstGeom prst="rect">
            <a:avLst/>
          </a:prstGeom>
          <a:solidFill>
            <a:srgbClr val="1155CC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" name="Google Shape;506;p44"/>
          <p:cNvSpPr/>
          <p:nvPr/>
        </p:nvSpPr>
        <p:spPr>
          <a:xfrm>
            <a:off x="2077678" y="1840563"/>
            <a:ext cx="144899" cy="198076"/>
          </a:xfrm>
          <a:prstGeom prst="rect">
            <a:avLst/>
          </a:prstGeom>
          <a:solidFill>
            <a:srgbClr val="1155CC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07" name="Google Shape;507;p44"/>
          <p:cNvCxnSpPr>
            <a:stCxn id="504" idx="1"/>
            <a:endCxn id="505" idx="0"/>
          </p:cNvCxnSpPr>
          <p:nvPr/>
        </p:nvCxnSpPr>
        <p:spPr>
          <a:xfrm flipH="1">
            <a:off x="1322695" y="1605928"/>
            <a:ext cx="268200" cy="2346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508" name="Google Shape;508;p44"/>
          <p:cNvCxnSpPr>
            <a:stCxn id="504" idx="3"/>
            <a:endCxn id="506" idx="0"/>
          </p:cNvCxnSpPr>
          <p:nvPr/>
        </p:nvCxnSpPr>
        <p:spPr>
          <a:xfrm>
            <a:off x="1735794" y="1605928"/>
            <a:ext cx="414300" cy="2346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509" name="Google Shape;509;p44"/>
          <p:cNvSpPr/>
          <p:nvPr/>
        </p:nvSpPr>
        <p:spPr>
          <a:xfrm>
            <a:off x="934991" y="2382437"/>
            <a:ext cx="144899" cy="198076"/>
          </a:xfrm>
          <a:prstGeom prst="rect">
            <a:avLst/>
          </a:prstGeom>
          <a:solidFill>
            <a:srgbClr val="3C78D8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" name="Google Shape;510;p44"/>
          <p:cNvSpPr/>
          <p:nvPr/>
        </p:nvSpPr>
        <p:spPr>
          <a:xfrm>
            <a:off x="1744385" y="2496364"/>
            <a:ext cx="144899" cy="198076"/>
          </a:xfrm>
          <a:prstGeom prst="rect">
            <a:avLst/>
          </a:prstGeom>
          <a:solidFill>
            <a:srgbClr val="3C78D8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p44"/>
          <p:cNvSpPr/>
          <p:nvPr/>
        </p:nvSpPr>
        <p:spPr>
          <a:xfrm>
            <a:off x="2453422" y="2496364"/>
            <a:ext cx="144899" cy="198076"/>
          </a:xfrm>
          <a:prstGeom prst="rect">
            <a:avLst/>
          </a:prstGeom>
          <a:solidFill>
            <a:srgbClr val="3C78D8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12" name="Google Shape;512;p44"/>
          <p:cNvCxnSpPr>
            <a:endCxn id="509" idx="0"/>
          </p:cNvCxnSpPr>
          <p:nvPr/>
        </p:nvCxnSpPr>
        <p:spPr>
          <a:xfrm rot="5400000">
            <a:off x="907390" y="2039687"/>
            <a:ext cx="442800" cy="2427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513" name="Google Shape;513;p44"/>
          <p:cNvCxnSpPr>
            <a:stCxn id="505" idx="3"/>
            <a:endCxn id="510" idx="0"/>
          </p:cNvCxnSpPr>
          <p:nvPr/>
        </p:nvCxnSpPr>
        <p:spPr>
          <a:xfrm>
            <a:off x="1395040" y="1939600"/>
            <a:ext cx="421800" cy="5568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514" name="Google Shape;514;p44"/>
          <p:cNvCxnSpPr>
            <a:stCxn id="506" idx="2"/>
            <a:endCxn id="511" idx="0"/>
          </p:cNvCxnSpPr>
          <p:nvPr/>
        </p:nvCxnSpPr>
        <p:spPr>
          <a:xfrm rot="-5400000" flipH="1">
            <a:off x="2109027" y="2079738"/>
            <a:ext cx="457800" cy="375600"/>
          </a:xfrm>
          <a:prstGeom prst="curvedConnector3">
            <a:avLst>
              <a:gd name="adj1" fmla="val 5001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515" name="Google Shape;515;p44"/>
          <p:cNvSpPr/>
          <p:nvPr/>
        </p:nvSpPr>
        <p:spPr>
          <a:xfrm>
            <a:off x="656600" y="3022917"/>
            <a:ext cx="144899" cy="198076"/>
          </a:xfrm>
          <a:prstGeom prst="rect">
            <a:avLst/>
          </a:prstGeom>
          <a:solidFill>
            <a:srgbClr val="6D9EEB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44"/>
          <p:cNvSpPr/>
          <p:nvPr/>
        </p:nvSpPr>
        <p:spPr>
          <a:xfrm>
            <a:off x="1832387" y="3115087"/>
            <a:ext cx="144899" cy="198076"/>
          </a:xfrm>
          <a:prstGeom prst="rect">
            <a:avLst/>
          </a:prstGeom>
          <a:solidFill>
            <a:srgbClr val="6D9EEB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17" name="Google Shape;517;p44"/>
          <p:cNvCxnSpPr>
            <a:stCxn id="509" idx="1"/>
            <a:endCxn id="515" idx="0"/>
          </p:cNvCxnSpPr>
          <p:nvPr/>
        </p:nvCxnSpPr>
        <p:spPr>
          <a:xfrm flipH="1">
            <a:off x="729191" y="2481475"/>
            <a:ext cx="205800" cy="5415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518" name="Google Shape;518;p44"/>
          <p:cNvCxnSpPr>
            <a:stCxn id="509" idx="3"/>
            <a:endCxn id="516" idx="0"/>
          </p:cNvCxnSpPr>
          <p:nvPr/>
        </p:nvCxnSpPr>
        <p:spPr>
          <a:xfrm>
            <a:off x="1079889" y="2481475"/>
            <a:ext cx="825000" cy="6336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519" name="Google Shape;519;p44"/>
          <p:cNvSpPr/>
          <p:nvPr/>
        </p:nvSpPr>
        <p:spPr>
          <a:xfrm>
            <a:off x="440018" y="3573821"/>
            <a:ext cx="111483" cy="14678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0" name="Google Shape;520;p44"/>
          <p:cNvSpPr/>
          <p:nvPr/>
        </p:nvSpPr>
        <p:spPr>
          <a:xfrm>
            <a:off x="662400" y="3573821"/>
            <a:ext cx="111483" cy="14678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1" name="Google Shape;521;p44"/>
          <p:cNvSpPr/>
          <p:nvPr/>
        </p:nvSpPr>
        <p:spPr>
          <a:xfrm>
            <a:off x="884782" y="3573821"/>
            <a:ext cx="111483" cy="14678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2" name="Google Shape;522;p44"/>
          <p:cNvSpPr/>
          <p:nvPr/>
        </p:nvSpPr>
        <p:spPr>
          <a:xfrm>
            <a:off x="1660189" y="3573821"/>
            <a:ext cx="111483" cy="14678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23" name="Google Shape;523;p44"/>
          <p:cNvCxnSpPr>
            <a:stCxn id="515" idx="1"/>
            <a:endCxn id="519" idx="0"/>
          </p:cNvCxnSpPr>
          <p:nvPr/>
        </p:nvCxnSpPr>
        <p:spPr>
          <a:xfrm flipH="1">
            <a:off x="495800" y="3121955"/>
            <a:ext cx="160800" cy="4518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524" name="Google Shape;524;p44"/>
          <p:cNvCxnSpPr>
            <a:endCxn id="520" idx="0"/>
          </p:cNvCxnSpPr>
          <p:nvPr/>
        </p:nvCxnSpPr>
        <p:spPr>
          <a:xfrm rot="5400000">
            <a:off x="547141" y="3392021"/>
            <a:ext cx="352800" cy="108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525" name="Google Shape;525;p44"/>
          <p:cNvCxnSpPr>
            <a:stCxn id="515" idx="3"/>
            <a:endCxn id="521" idx="0"/>
          </p:cNvCxnSpPr>
          <p:nvPr/>
        </p:nvCxnSpPr>
        <p:spPr>
          <a:xfrm>
            <a:off x="801498" y="3121955"/>
            <a:ext cx="138900" cy="4518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526" name="Google Shape;526;p44"/>
          <p:cNvSpPr/>
          <p:nvPr/>
        </p:nvSpPr>
        <p:spPr>
          <a:xfrm>
            <a:off x="2094386" y="3573821"/>
            <a:ext cx="111483" cy="14678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27" name="Google Shape;527;p44"/>
          <p:cNvCxnSpPr>
            <a:stCxn id="516" idx="1"/>
            <a:endCxn id="522" idx="0"/>
          </p:cNvCxnSpPr>
          <p:nvPr/>
        </p:nvCxnSpPr>
        <p:spPr>
          <a:xfrm flipH="1">
            <a:off x="1715987" y="3214125"/>
            <a:ext cx="116400" cy="3597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528" name="Google Shape;528;p44"/>
          <p:cNvCxnSpPr>
            <a:stCxn id="516" idx="3"/>
            <a:endCxn id="526" idx="0"/>
          </p:cNvCxnSpPr>
          <p:nvPr/>
        </p:nvCxnSpPr>
        <p:spPr>
          <a:xfrm>
            <a:off x="1977285" y="3214125"/>
            <a:ext cx="172800" cy="3597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529" name="Google Shape;529;p44"/>
          <p:cNvSpPr/>
          <p:nvPr/>
        </p:nvSpPr>
        <p:spPr>
          <a:xfrm>
            <a:off x="2775261" y="3573821"/>
            <a:ext cx="111483" cy="14678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30" name="Google Shape;530;p44"/>
          <p:cNvCxnSpPr>
            <a:endCxn id="529" idx="0"/>
          </p:cNvCxnSpPr>
          <p:nvPr/>
        </p:nvCxnSpPr>
        <p:spPr>
          <a:xfrm rot="-5400000" flipH="1">
            <a:off x="2238802" y="2981621"/>
            <a:ext cx="879300" cy="3051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531" name="Google Shape;531;p44"/>
          <p:cNvSpPr/>
          <p:nvPr/>
        </p:nvSpPr>
        <p:spPr>
          <a:xfrm>
            <a:off x="3356387" y="3191287"/>
            <a:ext cx="144900" cy="198000"/>
          </a:xfrm>
          <a:prstGeom prst="rect">
            <a:avLst/>
          </a:prstGeom>
          <a:solidFill>
            <a:srgbClr val="6D9EEB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32" name="Google Shape;532;p44"/>
          <p:cNvCxnSpPr>
            <a:stCxn id="533" idx="3"/>
            <a:endCxn id="531" idx="0"/>
          </p:cNvCxnSpPr>
          <p:nvPr/>
        </p:nvCxnSpPr>
        <p:spPr>
          <a:xfrm>
            <a:off x="2603837" y="2557687"/>
            <a:ext cx="825000" cy="6336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534" name="Google Shape;534;p44"/>
          <p:cNvSpPr/>
          <p:nvPr/>
        </p:nvSpPr>
        <p:spPr>
          <a:xfrm>
            <a:off x="3184189" y="3650021"/>
            <a:ext cx="111600" cy="1467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44"/>
          <p:cNvSpPr/>
          <p:nvPr/>
        </p:nvSpPr>
        <p:spPr>
          <a:xfrm>
            <a:off x="3618386" y="3650021"/>
            <a:ext cx="111600" cy="1467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36" name="Google Shape;536;p44"/>
          <p:cNvCxnSpPr>
            <a:stCxn id="531" idx="1"/>
            <a:endCxn id="534" idx="0"/>
          </p:cNvCxnSpPr>
          <p:nvPr/>
        </p:nvCxnSpPr>
        <p:spPr>
          <a:xfrm flipH="1">
            <a:off x="3239987" y="3290287"/>
            <a:ext cx="116400" cy="3597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537" name="Google Shape;537;p44"/>
          <p:cNvCxnSpPr>
            <a:stCxn id="531" idx="3"/>
            <a:endCxn id="535" idx="0"/>
          </p:cNvCxnSpPr>
          <p:nvPr/>
        </p:nvCxnSpPr>
        <p:spPr>
          <a:xfrm>
            <a:off x="3501287" y="3290287"/>
            <a:ext cx="172800" cy="3597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538" name="Google Shape;538;p44"/>
          <p:cNvSpPr txBox="1"/>
          <p:nvPr/>
        </p:nvSpPr>
        <p:spPr>
          <a:xfrm>
            <a:off x="526450" y="4237200"/>
            <a:ext cx="3699900" cy="798900"/>
          </a:xfrm>
          <a:prstGeom prst="rect">
            <a:avLst/>
          </a:prstGeom>
          <a:solidFill>
            <a:srgbClr val="E9F1C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latin typeface="Calibri"/>
                <a:ea typeface="Calibri"/>
                <a:cs typeface="Calibri"/>
                <a:sym typeface="Calibri"/>
              </a:rPr>
              <a:t>Specs:</a:t>
            </a:r>
            <a:r>
              <a:rPr lang="fr-FR" sz="1900">
                <a:latin typeface="Calibri"/>
                <a:ea typeface="Calibri"/>
                <a:cs typeface="Calibri"/>
                <a:sym typeface="Calibri"/>
              </a:rPr>
              <a:t>  2 vCore, 4 Go, 80 Go SSD NVMe, 500 Mbit/s illimité</a:t>
            </a:r>
            <a:endParaRPr sz="17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1551B021-4D91-6DC3-9408-55E8BB96A71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30</a:t>
            </a:fld>
            <a:endParaRPr lang="fr-FR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45"/>
          <p:cNvSpPr txBox="1">
            <a:spLocks noGrp="1"/>
          </p:cNvSpPr>
          <p:nvPr>
            <p:ph type="title"/>
          </p:nvPr>
        </p:nvSpPr>
        <p:spPr>
          <a:xfrm>
            <a:off x="405450" y="292800"/>
            <a:ext cx="8333100" cy="72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La flexibilité :  export …</a:t>
            </a:r>
            <a:endParaRPr/>
          </a:p>
        </p:txBody>
      </p:sp>
      <p:sp>
        <p:nvSpPr>
          <p:cNvPr id="544" name="Google Shape;544;p45"/>
          <p:cNvSpPr/>
          <p:nvPr/>
        </p:nvSpPr>
        <p:spPr>
          <a:xfrm>
            <a:off x="1590895" y="1506890"/>
            <a:ext cx="144900" cy="198000"/>
          </a:xfrm>
          <a:prstGeom prst="rect">
            <a:avLst/>
          </a:prstGeom>
          <a:solidFill>
            <a:srgbClr val="1C4587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5" name="Google Shape;545;p45"/>
          <p:cNvSpPr/>
          <p:nvPr/>
        </p:nvSpPr>
        <p:spPr>
          <a:xfrm>
            <a:off x="1250141" y="1840563"/>
            <a:ext cx="144900" cy="198000"/>
          </a:xfrm>
          <a:prstGeom prst="rect">
            <a:avLst/>
          </a:prstGeom>
          <a:solidFill>
            <a:srgbClr val="1155CC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6" name="Google Shape;546;p45"/>
          <p:cNvSpPr/>
          <p:nvPr/>
        </p:nvSpPr>
        <p:spPr>
          <a:xfrm>
            <a:off x="2077678" y="1840563"/>
            <a:ext cx="144900" cy="198000"/>
          </a:xfrm>
          <a:prstGeom prst="rect">
            <a:avLst/>
          </a:prstGeom>
          <a:solidFill>
            <a:srgbClr val="1155CC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47" name="Google Shape;547;p45"/>
          <p:cNvCxnSpPr>
            <a:stCxn id="544" idx="1"/>
            <a:endCxn id="545" idx="0"/>
          </p:cNvCxnSpPr>
          <p:nvPr/>
        </p:nvCxnSpPr>
        <p:spPr>
          <a:xfrm flipH="1">
            <a:off x="1322695" y="1605890"/>
            <a:ext cx="268200" cy="2346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548" name="Google Shape;548;p45"/>
          <p:cNvCxnSpPr>
            <a:stCxn id="544" idx="3"/>
            <a:endCxn id="546" idx="0"/>
          </p:cNvCxnSpPr>
          <p:nvPr/>
        </p:nvCxnSpPr>
        <p:spPr>
          <a:xfrm>
            <a:off x="1735795" y="1605890"/>
            <a:ext cx="414300" cy="2346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549" name="Google Shape;549;p45"/>
          <p:cNvSpPr/>
          <p:nvPr/>
        </p:nvSpPr>
        <p:spPr>
          <a:xfrm>
            <a:off x="934991" y="2382437"/>
            <a:ext cx="144900" cy="198000"/>
          </a:xfrm>
          <a:prstGeom prst="rect">
            <a:avLst/>
          </a:prstGeom>
          <a:solidFill>
            <a:srgbClr val="3C78D8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" name="Google Shape;550;p45"/>
          <p:cNvSpPr/>
          <p:nvPr/>
        </p:nvSpPr>
        <p:spPr>
          <a:xfrm>
            <a:off x="1744385" y="2496364"/>
            <a:ext cx="144900" cy="198000"/>
          </a:xfrm>
          <a:prstGeom prst="rect">
            <a:avLst/>
          </a:prstGeom>
          <a:solidFill>
            <a:srgbClr val="3C78D8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1" name="Google Shape;551;p45"/>
          <p:cNvSpPr/>
          <p:nvPr/>
        </p:nvSpPr>
        <p:spPr>
          <a:xfrm>
            <a:off x="2453422" y="2496364"/>
            <a:ext cx="144900" cy="198000"/>
          </a:xfrm>
          <a:prstGeom prst="rect">
            <a:avLst/>
          </a:prstGeom>
          <a:solidFill>
            <a:srgbClr val="3C78D8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52" name="Google Shape;552;p45"/>
          <p:cNvCxnSpPr>
            <a:endCxn id="549" idx="0"/>
          </p:cNvCxnSpPr>
          <p:nvPr/>
        </p:nvCxnSpPr>
        <p:spPr>
          <a:xfrm rot="5400000">
            <a:off x="907391" y="2039687"/>
            <a:ext cx="442800" cy="2427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553" name="Google Shape;553;p45"/>
          <p:cNvCxnSpPr>
            <a:stCxn id="545" idx="3"/>
            <a:endCxn id="550" idx="0"/>
          </p:cNvCxnSpPr>
          <p:nvPr/>
        </p:nvCxnSpPr>
        <p:spPr>
          <a:xfrm>
            <a:off x="1395041" y="1939563"/>
            <a:ext cx="421800" cy="5568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554" name="Google Shape;554;p45"/>
          <p:cNvCxnSpPr>
            <a:stCxn id="546" idx="2"/>
            <a:endCxn id="551" idx="0"/>
          </p:cNvCxnSpPr>
          <p:nvPr/>
        </p:nvCxnSpPr>
        <p:spPr>
          <a:xfrm rot="-5400000" flipH="1">
            <a:off x="2109028" y="2079663"/>
            <a:ext cx="457800" cy="375600"/>
          </a:xfrm>
          <a:prstGeom prst="curvedConnector3">
            <a:avLst>
              <a:gd name="adj1" fmla="val 5001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555" name="Google Shape;555;p45"/>
          <p:cNvSpPr/>
          <p:nvPr/>
        </p:nvSpPr>
        <p:spPr>
          <a:xfrm>
            <a:off x="656600" y="3022917"/>
            <a:ext cx="144900" cy="198000"/>
          </a:xfrm>
          <a:prstGeom prst="rect">
            <a:avLst/>
          </a:prstGeom>
          <a:solidFill>
            <a:srgbClr val="6D9EEB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45"/>
          <p:cNvSpPr/>
          <p:nvPr/>
        </p:nvSpPr>
        <p:spPr>
          <a:xfrm>
            <a:off x="1832387" y="3115087"/>
            <a:ext cx="144900" cy="198000"/>
          </a:xfrm>
          <a:prstGeom prst="rect">
            <a:avLst/>
          </a:prstGeom>
          <a:solidFill>
            <a:srgbClr val="6D9EEB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57" name="Google Shape;557;p45"/>
          <p:cNvCxnSpPr>
            <a:stCxn id="549" idx="1"/>
            <a:endCxn id="555" idx="0"/>
          </p:cNvCxnSpPr>
          <p:nvPr/>
        </p:nvCxnSpPr>
        <p:spPr>
          <a:xfrm flipH="1">
            <a:off x="729191" y="2481437"/>
            <a:ext cx="205800" cy="5415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558" name="Google Shape;558;p45"/>
          <p:cNvCxnSpPr>
            <a:stCxn id="549" idx="3"/>
            <a:endCxn id="556" idx="0"/>
          </p:cNvCxnSpPr>
          <p:nvPr/>
        </p:nvCxnSpPr>
        <p:spPr>
          <a:xfrm>
            <a:off x="1079891" y="2481437"/>
            <a:ext cx="825000" cy="6336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559" name="Google Shape;559;p45"/>
          <p:cNvSpPr/>
          <p:nvPr/>
        </p:nvSpPr>
        <p:spPr>
          <a:xfrm>
            <a:off x="440018" y="3573821"/>
            <a:ext cx="111600" cy="1467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" name="Google Shape;560;p45"/>
          <p:cNvSpPr/>
          <p:nvPr/>
        </p:nvSpPr>
        <p:spPr>
          <a:xfrm>
            <a:off x="662400" y="3573821"/>
            <a:ext cx="111600" cy="1467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1" name="Google Shape;561;p45"/>
          <p:cNvSpPr/>
          <p:nvPr/>
        </p:nvSpPr>
        <p:spPr>
          <a:xfrm>
            <a:off x="884782" y="3573821"/>
            <a:ext cx="111600" cy="1467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2" name="Google Shape;562;p45"/>
          <p:cNvSpPr/>
          <p:nvPr/>
        </p:nvSpPr>
        <p:spPr>
          <a:xfrm>
            <a:off x="1660189" y="3573821"/>
            <a:ext cx="111600" cy="1467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63" name="Google Shape;563;p45"/>
          <p:cNvCxnSpPr>
            <a:stCxn id="555" idx="1"/>
            <a:endCxn id="559" idx="0"/>
          </p:cNvCxnSpPr>
          <p:nvPr/>
        </p:nvCxnSpPr>
        <p:spPr>
          <a:xfrm flipH="1">
            <a:off x="495800" y="3121917"/>
            <a:ext cx="160800" cy="4518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564" name="Google Shape;564;p45"/>
          <p:cNvCxnSpPr>
            <a:endCxn id="560" idx="0"/>
          </p:cNvCxnSpPr>
          <p:nvPr/>
        </p:nvCxnSpPr>
        <p:spPr>
          <a:xfrm rot="5400000">
            <a:off x="547200" y="3392021"/>
            <a:ext cx="352800" cy="108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565" name="Google Shape;565;p45"/>
          <p:cNvCxnSpPr>
            <a:stCxn id="555" idx="3"/>
            <a:endCxn id="561" idx="0"/>
          </p:cNvCxnSpPr>
          <p:nvPr/>
        </p:nvCxnSpPr>
        <p:spPr>
          <a:xfrm>
            <a:off x="801500" y="3121917"/>
            <a:ext cx="139200" cy="4518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566" name="Google Shape;566;p45"/>
          <p:cNvSpPr/>
          <p:nvPr/>
        </p:nvSpPr>
        <p:spPr>
          <a:xfrm>
            <a:off x="2094386" y="3573821"/>
            <a:ext cx="111600" cy="1467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67" name="Google Shape;567;p45"/>
          <p:cNvCxnSpPr>
            <a:stCxn id="556" idx="1"/>
            <a:endCxn id="562" idx="0"/>
          </p:cNvCxnSpPr>
          <p:nvPr/>
        </p:nvCxnSpPr>
        <p:spPr>
          <a:xfrm flipH="1">
            <a:off x="1715987" y="3214087"/>
            <a:ext cx="116400" cy="3597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568" name="Google Shape;568;p45"/>
          <p:cNvCxnSpPr>
            <a:stCxn id="556" idx="3"/>
            <a:endCxn id="566" idx="0"/>
          </p:cNvCxnSpPr>
          <p:nvPr/>
        </p:nvCxnSpPr>
        <p:spPr>
          <a:xfrm>
            <a:off x="1977287" y="3214087"/>
            <a:ext cx="172800" cy="3597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569" name="Google Shape;569;p45"/>
          <p:cNvSpPr/>
          <p:nvPr/>
        </p:nvSpPr>
        <p:spPr>
          <a:xfrm>
            <a:off x="2775261" y="3573821"/>
            <a:ext cx="111600" cy="1467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70" name="Google Shape;570;p45"/>
          <p:cNvCxnSpPr>
            <a:endCxn id="569" idx="0"/>
          </p:cNvCxnSpPr>
          <p:nvPr/>
        </p:nvCxnSpPr>
        <p:spPr>
          <a:xfrm rot="-5400000" flipH="1">
            <a:off x="2238861" y="2981621"/>
            <a:ext cx="879300" cy="3051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571" name="Google Shape;571;p45"/>
          <p:cNvSpPr/>
          <p:nvPr/>
        </p:nvSpPr>
        <p:spPr>
          <a:xfrm>
            <a:off x="3356387" y="3191287"/>
            <a:ext cx="144900" cy="198000"/>
          </a:xfrm>
          <a:prstGeom prst="rect">
            <a:avLst/>
          </a:prstGeom>
          <a:solidFill>
            <a:srgbClr val="6D9EEB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72" name="Google Shape;572;p45"/>
          <p:cNvCxnSpPr>
            <a:stCxn id="573" idx="3"/>
            <a:endCxn id="571" idx="0"/>
          </p:cNvCxnSpPr>
          <p:nvPr/>
        </p:nvCxnSpPr>
        <p:spPr>
          <a:xfrm>
            <a:off x="2603837" y="2557687"/>
            <a:ext cx="825000" cy="6336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574" name="Google Shape;574;p45"/>
          <p:cNvSpPr/>
          <p:nvPr/>
        </p:nvSpPr>
        <p:spPr>
          <a:xfrm>
            <a:off x="3184189" y="3650021"/>
            <a:ext cx="111600" cy="1467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5" name="Google Shape;575;p45"/>
          <p:cNvSpPr/>
          <p:nvPr/>
        </p:nvSpPr>
        <p:spPr>
          <a:xfrm>
            <a:off x="3618386" y="3650021"/>
            <a:ext cx="111600" cy="1467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82925" tIns="82925" rIns="82925" bIns="82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76" name="Google Shape;576;p45"/>
          <p:cNvCxnSpPr>
            <a:stCxn id="571" idx="1"/>
            <a:endCxn id="574" idx="0"/>
          </p:cNvCxnSpPr>
          <p:nvPr/>
        </p:nvCxnSpPr>
        <p:spPr>
          <a:xfrm flipH="1">
            <a:off x="3239987" y="3290287"/>
            <a:ext cx="116400" cy="3597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cxnSp>
        <p:nvCxnSpPr>
          <p:cNvPr id="577" name="Google Shape;577;p45"/>
          <p:cNvCxnSpPr>
            <a:stCxn id="571" idx="3"/>
            <a:endCxn id="575" idx="0"/>
          </p:cNvCxnSpPr>
          <p:nvPr/>
        </p:nvCxnSpPr>
        <p:spPr>
          <a:xfrm>
            <a:off x="3501287" y="3290287"/>
            <a:ext cx="172800" cy="3597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578" name="Google Shape;578;p45"/>
          <p:cNvSpPr txBox="1">
            <a:spLocks noGrp="1"/>
          </p:cNvSpPr>
          <p:nvPr>
            <p:ph type="body" idx="4294967295"/>
          </p:nvPr>
        </p:nvSpPr>
        <p:spPr>
          <a:xfrm>
            <a:off x="4389500" y="1074750"/>
            <a:ext cx="4340100" cy="4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Export facile des portfolios et des données - pas de verrouillage (</a:t>
            </a:r>
            <a:r>
              <a:rPr lang="fr-FR" sz="24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lock-in</a:t>
            </a: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Export intelligent à l’aide des </a:t>
            </a:r>
            <a:r>
              <a:rPr lang="fr-FR"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métadonnées (tableaux)</a:t>
            </a:r>
            <a:endParaRPr sz="2400"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Interopérabilité avec d’autres systèmes (scolarité)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39E3B66F-1026-8CFF-E5DA-5A6D36E8359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31</a:t>
            </a:fld>
            <a:endParaRPr lang="fr-FR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46"/>
          <p:cNvSpPr txBox="1">
            <a:spLocks noGrp="1"/>
          </p:cNvSpPr>
          <p:nvPr>
            <p:ph type="title"/>
          </p:nvPr>
        </p:nvSpPr>
        <p:spPr>
          <a:xfrm>
            <a:off x="405450" y="292800"/>
            <a:ext cx="8333100" cy="72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La flexibilité :  …. limites</a:t>
            </a:r>
            <a:endParaRPr/>
          </a:p>
        </p:txBody>
      </p:sp>
      <p:sp>
        <p:nvSpPr>
          <p:cNvPr id="584" name="Google Shape;584;p46"/>
          <p:cNvSpPr txBox="1">
            <a:spLocks noGrp="1"/>
          </p:cNvSpPr>
          <p:nvPr>
            <p:ph type="body" idx="4294967295"/>
          </p:nvPr>
        </p:nvSpPr>
        <p:spPr>
          <a:xfrm>
            <a:off x="196200" y="2982025"/>
            <a:ext cx="3304500" cy="2008800"/>
          </a:xfrm>
          <a:prstGeom prst="rect">
            <a:avLst/>
          </a:prstGeom>
          <a:solidFill>
            <a:srgbClr val="E9F1C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Modèle vs instances</a:t>
            </a:r>
            <a:endParaRPr sz="24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Plus difficile de modifier après </a:t>
            </a:r>
            <a:r>
              <a:rPr lang="fr-FR" sz="26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mais</a:t>
            </a:r>
            <a:r>
              <a:rPr lang="fr-FR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…</a:t>
            </a:r>
            <a:endParaRPr sz="24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85" name="Google Shape;585;p46"/>
          <p:cNvGrpSpPr/>
          <p:nvPr/>
        </p:nvGrpSpPr>
        <p:grpSpPr>
          <a:xfrm>
            <a:off x="440045" y="1202045"/>
            <a:ext cx="1187648" cy="1070905"/>
            <a:chOff x="4811125" y="1267638"/>
            <a:chExt cx="5030275" cy="3456763"/>
          </a:xfrm>
        </p:grpSpPr>
        <p:sp>
          <p:nvSpPr>
            <p:cNvPr id="586" name="Google Shape;586;p46"/>
            <p:cNvSpPr/>
            <p:nvPr/>
          </p:nvSpPr>
          <p:spPr>
            <a:xfrm>
              <a:off x="7177238" y="1267638"/>
              <a:ext cx="297900" cy="309300"/>
            </a:xfrm>
            <a:prstGeom prst="rect">
              <a:avLst/>
            </a:prstGeom>
            <a:solidFill>
              <a:srgbClr val="1C4587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46"/>
            <p:cNvSpPr/>
            <p:nvPr/>
          </p:nvSpPr>
          <p:spPr>
            <a:xfrm>
              <a:off x="6476675" y="1788675"/>
              <a:ext cx="297900" cy="309300"/>
            </a:xfrm>
            <a:prstGeom prst="rect">
              <a:avLst/>
            </a:prstGeom>
            <a:solidFill>
              <a:srgbClr val="1155CC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46"/>
            <p:cNvSpPr/>
            <p:nvPr/>
          </p:nvSpPr>
          <p:spPr>
            <a:xfrm>
              <a:off x="8178025" y="1788675"/>
              <a:ext cx="297900" cy="309300"/>
            </a:xfrm>
            <a:prstGeom prst="rect">
              <a:avLst/>
            </a:prstGeom>
            <a:solidFill>
              <a:srgbClr val="1155CC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89" name="Google Shape;589;p46"/>
            <p:cNvCxnSpPr>
              <a:stCxn id="586" idx="1"/>
              <a:endCxn id="587" idx="0"/>
            </p:cNvCxnSpPr>
            <p:nvPr/>
          </p:nvCxnSpPr>
          <p:spPr>
            <a:xfrm flipH="1">
              <a:off x="6625538" y="1422288"/>
              <a:ext cx="551700" cy="3663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590" name="Google Shape;590;p46"/>
            <p:cNvCxnSpPr>
              <a:stCxn id="586" idx="3"/>
              <a:endCxn id="588" idx="0"/>
            </p:cNvCxnSpPr>
            <p:nvPr/>
          </p:nvCxnSpPr>
          <p:spPr>
            <a:xfrm>
              <a:off x="7475138" y="1422288"/>
              <a:ext cx="851700" cy="3663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591" name="Google Shape;591;p46"/>
            <p:cNvSpPr/>
            <p:nvPr/>
          </p:nvSpPr>
          <p:spPr>
            <a:xfrm>
              <a:off x="5828750" y="26348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46"/>
            <p:cNvSpPr/>
            <p:nvPr/>
          </p:nvSpPr>
          <p:spPr>
            <a:xfrm>
              <a:off x="7492800" y="28127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46"/>
            <p:cNvSpPr/>
            <p:nvPr/>
          </p:nvSpPr>
          <p:spPr>
            <a:xfrm>
              <a:off x="8950525" y="28127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94" name="Google Shape;594;p46"/>
            <p:cNvCxnSpPr>
              <a:endCxn id="591" idx="0"/>
            </p:cNvCxnSpPr>
            <p:nvPr/>
          </p:nvCxnSpPr>
          <p:spPr>
            <a:xfrm rot="5400000">
              <a:off x="5881550" y="2039475"/>
              <a:ext cx="691500" cy="4992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595" name="Google Shape;595;p46"/>
            <p:cNvCxnSpPr>
              <a:stCxn id="587" idx="3"/>
              <a:endCxn id="592" idx="0"/>
            </p:cNvCxnSpPr>
            <p:nvPr/>
          </p:nvCxnSpPr>
          <p:spPr>
            <a:xfrm>
              <a:off x="6774575" y="1943325"/>
              <a:ext cx="867300" cy="869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596" name="Google Shape;596;p46"/>
            <p:cNvCxnSpPr>
              <a:stCxn id="588" idx="2"/>
              <a:endCxn id="593" idx="0"/>
            </p:cNvCxnSpPr>
            <p:nvPr/>
          </p:nvCxnSpPr>
          <p:spPr>
            <a:xfrm rot="-5400000" flipH="1">
              <a:off x="8355775" y="2069175"/>
              <a:ext cx="714900" cy="772500"/>
            </a:xfrm>
            <a:prstGeom prst="curvedConnector3">
              <a:avLst>
                <a:gd name="adj1" fmla="val 4999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597" name="Google Shape;597;p46"/>
            <p:cNvSpPr/>
            <p:nvPr/>
          </p:nvSpPr>
          <p:spPr>
            <a:xfrm>
              <a:off x="5256400" y="3634950"/>
              <a:ext cx="297900" cy="309300"/>
            </a:xfrm>
            <a:prstGeom prst="rect">
              <a:avLst/>
            </a:prstGeom>
            <a:solidFill>
              <a:srgbClr val="6D9EE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46"/>
            <p:cNvSpPr/>
            <p:nvPr/>
          </p:nvSpPr>
          <p:spPr>
            <a:xfrm>
              <a:off x="7673725" y="3778875"/>
              <a:ext cx="297900" cy="309300"/>
            </a:xfrm>
            <a:prstGeom prst="rect">
              <a:avLst/>
            </a:prstGeom>
            <a:solidFill>
              <a:srgbClr val="6D9EE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99" name="Google Shape;599;p46"/>
            <p:cNvCxnSpPr>
              <a:stCxn id="591" idx="1"/>
              <a:endCxn id="597" idx="0"/>
            </p:cNvCxnSpPr>
            <p:nvPr/>
          </p:nvCxnSpPr>
          <p:spPr>
            <a:xfrm flipH="1">
              <a:off x="5405450" y="2789475"/>
              <a:ext cx="423300" cy="845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00" name="Google Shape;600;p46"/>
            <p:cNvCxnSpPr>
              <a:stCxn id="591" idx="3"/>
              <a:endCxn id="598" idx="0"/>
            </p:cNvCxnSpPr>
            <p:nvPr/>
          </p:nvCxnSpPr>
          <p:spPr>
            <a:xfrm>
              <a:off x="6126650" y="2789475"/>
              <a:ext cx="1695900" cy="989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01" name="Google Shape;601;p46"/>
            <p:cNvSpPr/>
            <p:nvPr/>
          </p:nvSpPr>
          <p:spPr>
            <a:xfrm>
              <a:off x="48111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46"/>
            <p:cNvSpPr/>
            <p:nvPr/>
          </p:nvSpPr>
          <p:spPr>
            <a:xfrm>
              <a:off x="52683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46"/>
            <p:cNvSpPr/>
            <p:nvPr/>
          </p:nvSpPr>
          <p:spPr>
            <a:xfrm>
              <a:off x="57255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46"/>
            <p:cNvSpPr/>
            <p:nvPr/>
          </p:nvSpPr>
          <p:spPr>
            <a:xfrm>
              <a:off x="7319700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05" name="Google Shape;605;p46"/>
            <p:cNvCxnSpPr>
              <a:stCxn id="597" idx="1"/>
              <a:endCxn id="601" idx="0"/>
            </p:cNvCxnSpPr>
            <p:nvPr/>
          </p:nvCxnSpPr>
          <p:spPr>
            <a:xfrm flipH="1">
              <a:off x="4925800" y="3789600"/>
              <a:ext cx="330600" cy="705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06" name="Google Shape;606;p46"/>
            <p:cNvCxnSpPr>
              <a:endCxn id="602" idx="0"/>
            </p:cNvCxnSpPr>
            <p:nvPr/>
          </p:nvCxnSpPr>
          <p:spPr>
            <a:xfrm rot="5400000">
              <a:off x="5118625" y="4208400"/>
              <a:ext cx="551100" cy="225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07" name="Google Shape;607;p46"/>
            <p:cNvCxnSpPr>
              <a:stCxn id="597" idx="3"/>
              <a:endCxn id="603" idx="0"/>
            </p:cNvCxnSpPr>
            <p:nvPr/>
          </p:nvCxnSpPr>
          <p:spPr>
            <a:xfrm>
              <a:off x="5554300" y="3789600"/>
              <a:ext cx="285900" cy="705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08" name="Google Shape;608;p46"/>
            <p:cNvSpPr/>
            <p:nvPr/>
          </p:nvSpPr>
          <p:spPr>
            <a:xfrm>
              <a:off x="821237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09" name="Google Shape;609;p46"/>
            <p:cNvCxnSpPr>
              <a:stCxn id="598" idx="1"/>
              <a:endCxn id="604" idx="0"/>
            </p:cNvCxnSpPr>
            <p:nvPr/>
          </p:nvCxnSpPr>
          <p:spPr>
            <a:xfrm flipH="1">
              <a:off x="7434325" y="3933525"/>
              <a:ext cx="239400" cy="561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10" name="Google Shape;610;p46"/>
            <p:cNvCxnSpPr>
              <a:stCxn id="598" idx="3"/>
              <a:endCxn id="608" idx="0"/>
            </p:cNvCxnSpPr>
            <p:nvPr/>
          </p:nvCxnSpPr>
          <p:spPr>
            <a:xfrm>
              <a:off x="7971625" y="3933525"/>
              <a:ext cx="355500" cy="561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11" name="Google Shape;611;p46"/>
            <p:cNvSpPr/>
            <p:nvPr/>
          </p:nvSpPr>
          <p:spPr>
            <a:xfrm>
              <a:off x="9612200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12" name="Google Shape;612;p46"/>
            <p:cNvCxnSpPr>
              <a:endCxn id="611" idx="0"/>
            </p:cNvCxnSpPr>
            <p:nvPr/>
          </p:nvCxnSpPr>
          <p:spPr>
            <a:xfrm rot="-5400000" flipH="1">
              <a:off x="8726600" y="3495000"/>
              <a:ext cx="1373100" cy="6273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</p:grpSp>
      <p:cxnSp>
        <p:nvCxnSpPr>
          <p:cNvPr id="613" name="Google Shape;613;p46"/>
          <p:cNvCxnSpPr/>
          <p:nvPr/>
        </p:nvCxnSpPr>
        <p:spPr>
          <a:xfrm rot="10800000" flipH="1">
            <a:off x="2425900" y="1724800"/>
            <a:ext cx="1105500" cy="153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14" name="Google Shape;614;p46"/>
          <p:cNvSpPr txBox="1"/>
          <p:nvPr/>
        </p:nvSpPr>
        <p:spPr>
          <a:xfrm>
            <a:off x="2456650" y="1740100"/>
            <a:ext cx="10440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Copie</a:t>
            </a: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5" name="Google Shape;615;p46"/>
          <p:cNvSpPr txBox="1"/>
          <p:nvPr/>
        </p:nvSpPr>
        <p:spPr>
          <a:xfrm>
            <a:off x="2304250" y="1130500"/>
            <a:ext cx="17805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Instanciation</a:t>
            </a: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6" name="Google Shape;616;p46"/>
          <p:cNvSpPr txBox="1"/>
          <p:nvPr/>
        </p:nvSpPr>
        <p:spPr>
          <a:xfrm>
            <a:off x="196200" y="2349700"/>
            <a:ext cx="20322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Modèle designer</a:t>
            </a: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17" name="Google Shape;617;p46"/>
          <p:cNvGrpSpPr/>
          <p:nvPr/>
        </p:nvGrpSpPr>
        <p:grpSpPr>
          <a:xfrm>
            <a:off x="4250045" y="1202045"/>
            <a:ext cx="1187648" cy="1070905"/>
            <a:chOff x="4811125" y="1267638"/>
            <a:chExt cx="5030275" cy="3456763"/>
          </a:xfrm>
        </p:grpSpPr>
        <p:sp>
          <p:nvSpPr>
            <p:cNvPr id="618" name="Google Shape;618;p46"/>
            <p:cNvSpPr/>
            <p:nvPr/>
          </p:nvSpPr>
          <p:spPr>
            <a:xfrm>
              <a:off x="7177238" y="1267638"/>
              <a:ext cx="297900" cy="309300"/>
            </a:xfrm>
            <a:prstGeom prst="rect">
              <a:avLst/>
            </a:prstGeom>
            <a:solidFill>
              <a:srgbClr val="1C4587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46"/>
            <p:cNvSpPr/>
            <p:nvPr/>
          </p:nvSpPr>
          <p:spPr>
            <a:xfrm>
              <a:off x="6476675" y="1788675"/>
              <a:ext cx="297900" cy="309300"/>
            </a:xfrm>
            <a:prstGeom prst="rect">
              <a:avLst/>
            </a:prstGeom>
            <a:solidFill>
              <a:srgbClr val="1155CC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46"/>
            <p:cNvSpPr/>
            <p:nvPr/>
          </p:nvSpPr>
          <p:spPr>
            <a:xfrm>
              <a:off x="8178025" y="1788675"/>
              <a:ext cx="297900" cy="309300"/>
            </a:xfrm>
            <a:prstGeom prst="rect">
              <a:avLst/>
            </a:prstGeom>
            <a:solidFill>
              <a:srgbClr val="1155CC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21" name="Google Shape;621;p46"/>
            <p:cNvCxnSpPr>
              <a:stCxn id="618" idx="1"/>
              <a:endCxn id="619" idx="0"/>
            </p:cNvCxnSpPr>
            <p:nvPr/>
          </p:nvCxnSpPr>
          <p:spPr>
            <a:xfrm flipH="1">
              <a:off x="6625538" y="1422288"/>
              <a:ext cx="551700" cy="3663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22" name="Google Shape;622;p46"/>
            <p:cNvCxnSpPr>
              <a:stCxn id="618" idx="3"/>
              <a:endCxn id="620" idx="0"/>
            </p:cNvCxnSpPr>
            <p:nvPr/>
          </p:nvCxnSpPr>
          <p:spPr>
            <a:xfrm>
              <a:off x="7475138" y="1422288"/>
              <a:ext cx="851700" cy="3663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23" name="Google Shape;623;p46"/>
            <p:cNvSpPr/>
            <p:nvPr/>
          </p:nvSpPr>
          <p:spPr>
            <a:xfrm>
              <a:off x="5828750" y="26348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46"/>
            <p:cNvSpPr/>
            <p:nvPr/>
          </p:nvSpPr>
          <p:spPr>
            <a:xfrm>
              <a:off x="7492800" y="28127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46"/>
            <p:cNvSpPr/>
            <p:nvPr/>
          </p:nvSpPr>
          <p:spPr>
            <a:xfrm>
              <a:off x="8950525" y="28127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26" name="Google Shape;626;p46"/>
            <p:cNvCxnSpPr>
              <a:endCxn id="623" idx="0"/>
            </p:cNvCxnSpPr>
            <p:nvPr/>
          </p:nvCxnSpPr>
          <p:spPr>
            <a:xfrm rot="5400000">
              <a:off x="5881550" y="2039475"/>
              <a:ext cx="691500" cy="4992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27" name="Google Shape;627;p46"/>
            <p:cNvCxnSpPr>
              <a:stCxn id="619" idx="3"/>
              <a:endCxn id="624" idx="0"/>
            </p:cNvCxnSpPr>
            <p:nvPr/>
          </p:nvCxnSpPr>
          <p:spPr>
            <a:xfrm>
              <a:off x="6774575" y="1943325"/>
              <a:ext cx="867300" cy="869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28" name="Google Shape;628;p46"/>
            <p:cNvCxnSpPr>
              <a:stCxn id="620" idx="2"/>
              <a:endCxn id="625" idx="0"/>
            </p:cNvCxnSpPr>
            <p:nvPr/>
          </p:nvCxnSpPr>
          <p:spPr>
            <a:xfrm rot="-5400000" flipH="1">
              <a:off x="8355775" y="2069175"/>
              <a:ext cx="714900" cy="772500"/>
            </a:xfrm>
            <a:prstGeom prst="curvedConnector3">
              <a:avLst>
                <a:gd name="adj1" fmla="val 5001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29" name="Google Shape;629;p46"/>
            <p:cNvSpPr/>
            <p:nvPr/>
          </p:nvSpPr>
          <p:spPr>
            <a:xfrm>
              <a:off x="5256400" y="3634950"/>
              <a:ext cx="297900" cy="309300"/>
            </a:xfrm>
            <a:prstGeom prst="rect">
              <a:avLst/>
            </a:prstGeom>
            <a:solidFill>
              <a:srgbClr val="6D9EE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46"/>
            <p:cNvSpPr/>
            <p:nvPr/>
          </p:nvSpPr>
          <p:spPr>
            <a:xfrm>
              <a:off x="7673725" y="3778875"/>
              <a:ext cx="297900" cy="309300"/>
            </a:xfrm>
            <a:prstGeom prst="rect">
              <a:avLst/>
            </a:prstGeom>
            <a:solidFill>
              <a:srgbClr val="6D9EE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31" name="Google Shape;631;p46"/>
            <p:cNvCxnSpPr>
              <a:stCxn id="623" idx="1"/>
              <a:endCxn id="629" idx="0"/>
            </p:cNvCxnSpPr>
            <p:nvPr/>
          </p:nvCxnSpPr>
          <p:spPr>
            <a:xfrm flipH="1">
              <a:off x="5405450" y="2789475"/>
              <a:ext cx="423300" cy="845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32" name="Google Shape;632;p46"/>
            <p:cNvCxnSpPr>
              <a:stCxn id="623" idx="3"/>
              <a:endCxn id="630" idx="0"/>
            </p:cNvCxnSpPr>
            <p:nvPr/>
          </p:nvCxnSpPr>
          <p:spPr>
            <a:xfrm>
              <a:off x="6126650" y="2789475"/>
              <a:ext cx="1695900" cy="989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33" name="Google Shape;633;p46"/>
            <p:cNvSpPr/>
            <p:nvPr/>
          </p:nvSpPr>
          <p:spPr>
            <a:xfrm>
              <a:off x="48111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46"/>
            <p:cNvSpPr/>
            <p:nvPr/>
          </p:nvSpPr>
          <p:spPr>
            <a:xfrm>
              <a:off x="52683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46"/>
            <p:cNvSpPr/>
            <p:nvPr/>
          </p:nvSpPr>
          <p:spPr>
            <a:xfrm>
              <a:off x="57255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46"/>
            <p:cNvSpPr/>
            <p:nvPr/>
          </p:nvSpPr>
          <p:spPr>
            <a:xfrm>
              <a:off x="7319700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37" name="Google Shape;637;p46"/>
            <p:cNvCxnSpPr>
              <a:stCxn id="629" idx="1"/>
              <a:endCxn id="633" idx="0"/>
            </p:cNvCxnSpPr>
            <p:nvPr/>
          </p:nvCxnSpPr>
          <p:spPr>
            <a:xfrm flipH="1">
              <a:off x="4925800" y="3789600"/>
              <a:ext cx="330600" cy="705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38" name="Google Shape;638;p46"/>
            <p:cNvCxnSpPr>
              <a:endCxn id="634" idx="0"/>
            </p:cNvCxnSpPr>
            <p:nvPr/>
          </p:nvCxnSpPr>
          <p:spPr>
            <a:xfrm rot="5400000">
              <a:off x="5118625" y="4208400"/>
              <a:ext cx="551100" cy="225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39" name="Google Shape;639;p46"/>
            <p:cNvCxnSpPr>
              <a:stCxn id="629" idx="3"/>
              <a:endCxn id="635" idx="0"/>
            </p:cNvCxnSpPr>
            <p:nvPr/>
          </p:nvCxnSpPr>
          <p:spPr>
            <a:xfrm>
              <a:off x="5554300" y="3789600"/>
              <a:ext cx="285900" cy="705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40" name="Google Shape;640;p46"/>
            <p:cNvSpPr/>
            <p:nvPr/>
          </p:nvSpPr>
          <p:spPr>
            <a:xfrm>
              <a:off x="821237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41" name="Google Shape;641;p46"/>
            <p:cNvCxnSpPr>
              <a:stCxn id="630" idx="1"/>
              <a:endCxn id="636" idx="0"/>
            </p:cNvCxnSpPr>
            <p:nvPr/>
          </p:nvCxnSpPr>
          <p:spPr>
            <a:xfrm flipH="1">
              <a:off x="7434325" y="3933525"/>
              <a:ext cx="239400" cy="561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42" name="Google Shape;642;p46"/>
            <p:cNvCxnSpPr>
              <a:stCxn id="630" idx="3"/>
              <a:endCxn id="640" idx="0"/>
            </p:cNvCxnSpPr>
            <p:nvPr/>
          </p:nvCxnSpPr>
          <p:spPr>
            <a:xfrm>
              <a:off x="7971625" y="3933525"/>
              <a:ext cx="355500" cy="561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43" name="Google Shape;643;p46"/>
            <p:cNvSpPr/>
            <p:nvPr/>
          </p:nvSpPr>
          <p:spPr>
            <a:xfrm>
              <a:off x="9612200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44" name="Google Shape;644;p46"/>
            <p:cNvCxnSpPr>
              <a:endCxn id="643" idx="0"/>
            </p:cNvCxnSpPr>
            <p:nvPr/>
          </p:nvCxnSpPr>
          <p:spPr>
            <a:xfrm rot="-5400000" flipH="1">
              <a:off x="8726600" y="3495000"/>
              <a:ext cx="1373100" cy="6273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</p:grpSp>
      <p:grpSp>
        <p:nvGrpSpPr>
          <p:cNvPr id="645" name="Google Shape;645;p46"/>
          <p:cNvGrpSpPr/>
          <p:nvPr/>
        </p:nvGrpSpPr>
        <p:grpSpPr>
          <a:xfrm>
            <a:off x="5850245" y="1202045"/>
            <a:ext cx="1187648" cy="1070905"/>
            <a:chOff x="4811125" y="1267638"/>
            <a:chExt cx="5030275" cy="3456763"/>
          </a:xfrm>
        </p:grpSpPr>
        <p:sp>
          <p:nvSpPr>
            <p:cNvPr id="646" name="Google Shape;646;p46"/>
            <p:cNvSpPr/>
            <p:nvPr/>
          </p:nvSpPr>
          <p:spPr>
            <a:xfrm>
              <a:off x="7177238" y="1267638"/>
              <a:ext cx="297900" cy="309300"/>
            </a:xfrm>
            <a:prstGeom prst="rect">
              <a:avLst/>
            </a:prstGeom>
            <a:solidFill>
              <a:srgbClr val="1C4587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46"/>
            <p:cNvSpPr/>
            <p:nvPr/>
          </p:nvSpPr>
          <p:spPr>
            <a:xfrm>
              <a:off x="6476675" y="1788675"/>
              <a:ext cx="297900" cy="309300"/>
            </a:xfrm>
            <a:prstGeom prst="rect">
              <a:avLst/>
            </a:prstGeom>
            <a:solidFill>
              <a:srgbClr val="1155CC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46"/>
            <p:cNvSpPr/>
            <p:nvPr/>
          </p:nvSpPr>
          <p:spPr>
            <a:xfrm>
              <a:off x="8178025" y="1788675"/>
              <a:ext cx="297900" cy="309300"/>
            </a:xfrm>
            <a:prstGeom prst="rect">
              <a:avLst/>
            </a:prstGeom>
            <a:solidFill>
              <a:srgbClr val="1155CC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49" name="Google Shape;649;p46"/>
            <p:cNvCxnSpPr>
              <a:stCxn id="646" idx="1"/>
              <a:endCxn id="647" idx="0"/>
            </p:cNvCxnSpPr>
            <p:nvPr/>
          </p:nvCxnSpPr>
          <p:spPr>
            <a:xfrm flipH="1">
              <a:off x="6625538" y="1422288"/>
              <a:ext cx="551700" cy="3663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50" name="Google Shape;650;p46"/>
            <p:cNvCxnSpPr>
              <a:stCxn id="646" idx="3"/>
              <a:endCxn id="648" idx="0"/>
            </p:cNvCxnSpPr>
            <p:nvPr/>
          </p:nvCxnSpPr>
          <p:spPr>
            <a:xfrm>
              <a:off x="7475138" y="1422288"/>
              <a:ext cx="851700" cy="3663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51" name="Google Shape;651;p46"/>
            <p:cNvSpPr/>
            <p:nvPr/>
          </p:nvSpPr>
          <p:spPr>
            <a:xfrm>
              <a:off x="5828750" y="26348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46"/>
            <p:cNvSpPr/>
            <p:nvPr/>
          </p:nvSpPr>
          <p:spPr>
            <a:xfrm>
              <a:off x="7492800" y="28127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46"/>
            <p:cNvSpPr/>
            <p:nvPr/>
          </p:nvSpPr>
          <p:spPr>
            <a:xfrm>
              <a:off x="8950525" y="28127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54" name="Google Shape;654;p46"/>
            <p:cNvCxnSpPr>
              <a:endCxn id="651" idx="0"/>
            </p:cNvCxnSpPr>
            <p:nvPr/>
          </p:nvCxnSpPr>
          <p:spPr>
            <a:xfrm rot="5400000">
              <a:off x="5881550" y="2039475"/>
              <a:ext cx="691500" cy="4992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55" name="Google Shape;655;p46"/>
            <p:cNvCxnSpPr>
              <a:stCxn id="647" idx="3"/>
              <a:endCxn id="652" idx="0"/>
            </p:cNvCxnSpPr>
            <p:nvPr/>
          </p:nvCxnSpPr>
          <p:spPr>
            <a:xfrm>
              <a:off x="6774575" y="1943325"/>
              <a:ext cx="867300" cy="869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56" name="Google Shape;656;p46"/>
            <p:cNvCxnSpPr>
              <a:stCxn id="648" idx="2"/>
              <a:endCxn id="653" idx="0"/>
            </p:cNvCxnSpPr>
            <p:nvPr/>
          </p:nvCxnSpPr>
          <p:spPr>
            <a:xfrm rot="-5400000" flipH="1">
              <a:off x="8355775" y="2069175"/>
              <a:ext cx="714900" cy="772500"/>
            </a:xfrm>
            <a:prstGeom prst="curvedConnector3">
              <a:avLst>
                <a:gd name="adj1" fmla="val 4999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57" name="Google Shape;657;p46"/>
            <p:cNvSpPr/>
            <p:nvPr/>
          </p:nvSpPr>
          <p:spPr>
            <a:xfrm>
              <a:off x="5256400" y="3634950"/>
              <a:ext cx="297900" cy="309300"/>
            </a:xfrm>
            <a:prstGeom prst="rect">
              <a:avLst/>
            </a:prstGeom>
            <a:solidFill>
              <a:srgbClr val="6D9EE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46"/>
            <p:cNvSpPr/>
            <p:nvPr/>
          </p:nvSpPr>
          <p:spPr>
            <a:xfrm>
              <a:off x="7673725" y="3778875"/>
              <a:ext cx="297900" cy="309300"/>
            </a:xfrm>
            <a:prstGeom prst="rect">
              <a:avLst/>
            </a:prstGeom>
            <a:solidFill>
              <a:srgbClr val="6D9EE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59" name="Google Shape;659;p46"/>
            <p:cNvCxnSpPr>
              <a:stCxn id="651" idx="1"/>
              <a:endCxn id="657" idx="0"/>
            </p:cNvCxnSpPr>
            <p:nvPr/>
          </p:nvCxnSpPr>
          <p:spPr>
            <a:xfrm flipH="1">
              <a:off x="5405450" y="2789475"/>
              <a:ext cx="423300" cy="845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60" name="Google Shape;660;p46"/>
            <p:cNvCxnSpPr>
              <a:stCxn id="651" idx="3"/>
              <a:endCxn id="658" idx="0"/>
            </p:cNvCxnSpPr>
            <p:nvPr/>
          </p:nvCxnSpPr>
          <p:spPr>
            <a:xfrm>
              <a:off x="6126650" y="2789475"/>
              <a:ext cx="1695900" cy="989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61" name="Google Shape;661;p46"/>
            <p:cNvSpPr/>
            <p:nvPr/>
          </p:nvSpPr>
          <p:spPr>
            <a:xfrm>
              <a:off x="48111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46"/>
            <p:cNvSpPr/>
            <p:nvPr/>
          </p:nvSpPr>
          <p:spPr>
            <a:xfrm>
              <a:off x="52683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46"/>
            <p:cNvSpPr/>
            <p:nvPr/>
          </p:nvSpPr>
          <p:spPr>
            <a:xfrm>
              <a:off x="57255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46"/>
            <p:cNvSpPr/>
            <p:nvPr/>
          </p:nvSpPr>
          <p:spPr>
            <a:xfrm>
              <a:off x="7319700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65" name="Google Shape;665;p46"/>
            <p:cNvCxnSpPr>
              <a:stCxn id="657" idx="1"/>
              <a:endCxn id="661" idx="0"/>
            </p:cNvCxnSpPr>
            <p:nvPr/>
          </p:nvCxnSpPr>
          <p:spPr>
            <a:xfrm flipH="1">
              <a:off x="4925800" y="3789600"/>
              <a:ext cx="330600" cy="705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66" name="Google Shape;666;p46"/>
            <p:cNvCxnSpPr>
              <a:endCxn id="662" idx="0"/>
            </p:cNvCxnSpPr>
            <p:nvPr/>
          </p:nvCxnSpPr>
          <p:spPr>
            <a:xfrm rot="5400000">
              <a:off x="5118625" y="4208400"/>
              <a:ext cx="551100" cy="225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67" name="Google Shape;667;p46"/>
            <p:cNvCxnSpPr>
              <a:stCxn id="657" idx="3"/>
              <a:endCxn id="663" idx="0"/>
            </p:cNvCxnSpPr>
            <p:nvPr/>
          </p:nvCxnSpPr>
          <p:spPr>
            <a:xfrm>
              <a:off x="5554300" y="3789600"/>
              <a:ext cx="285900" cy="705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68" name="Google Shape;668;p46"/>
            <p:cNvSpPr/>
            <p:nvPr/>
          </p:nvSpPr>
          <p:spPr>
            <a:xfrm>
              <a:off x="821237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69" name="Google Shape;669;p46"/>
            <p:cNvCxnSpPr>
              <a:stCxn id="658" idx="1"/>
              <a:endCxn id="664" idx="0"/>
            </p:cNvCxnSpPr>
            <p:nvPr/>
          </p:nvCxnSpPr>
          <p:spPr>
            <a:xfrm flipH="1">
              <a:off x="7434325" y="3933525"/>
              <a:ext cx="239400" cy="561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70" name="Google Shape;670;p46"/>
            <p:cNvCxnSpPr>
              <a:stCxn id="658" idx="3"/>
              <a:endCxn id="668" idx="0"/>
            </p:cNvCxnSpPr>
            <p:nvPr/>
          </p:nvCxnSpPr>
          <p:spPr>
            <a:xfrm>
              <a:off x="7971625" y="3933525"/>
              <a:ext cx="355500" cy="561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71" name="Google Shape;671;p46"/>
            <p:cNvSpPr/>
            <p:nvPr/>
          </p:nvSpPr>
          <p:spPr>
            <a:xfrm>
              <a:off x="9612200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72" name="Google Shape;672;p46"/>
            <p:cNvCxnSpPr>
              <a:endCxn id="671" idx="0"/>
            </p:cNvCxnSpPr>
            <p:nvPr/>
          </p:nvCxnSpPr>
          <p:spPr>
            <a:xfrm rot="-5400000" flipH="1">
              <a:off x="8726600" y="3495000"/>
              <a:ext cx="1373100" cy="6273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</p:grpSp>
      <p:grpSp>
        <p:nvGrpSpPr>
          <p:cNvPr id="673" name="Google Shape;673;p46"/>
          <p:cNvGrpSpPr/>
          <p:nvPr/>
        </p:nvGrpSpPr>
        <p:grpSpPr>
          <a:xfrm>
            <a:off x="7298045" y="1202045"/>
            <a:ext cx="1187648" cy="1070905"/>
            <a:chOff x="4811125" y="1267638"/>
            <a:chExt cx="5030275" cy="3456763"/>
          </a:xfrm>
        </p:grpSpPr>
        <p:sp>
          <p:nvSpPr>
            <p:cNvPr id="674" name="Google Shape;674;p46"/>
            <p:cNvSpPr/>
            <p:nvPr/>
          </p:nvSpPr>
          <p:spPr>
            <a:xfrm>
              <a:off x="7177238" y="1267638"/>
              <a:ext cx="297900" cy="309300"/>
            </a:xfrm>
            <a:prstGeom prst="rect">
              <a:avLst/>
            </a:prstGeom>
            <a:solidFill>
              <a:srgbClr val="1C4587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46"/>
            <p:cNvSpPr/>
            <p:nvPr/>
          </p:nvSpPr>
          <p:spPr>
            <a:xfrm>
              <a:off x="6476675" y="1788675"/>
              <a:ext cx="297900" cy="309300"/>
            </a:xfrm>
            <a:prstGeom prst="rect">
              <a:avLst/>
            </a:prstGeom>
            <a:solidFill>
              <a:srgbClr val="1155CC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46"/>
            <p:cNvSpPr/>
            <p:nvPr/>
          </p:nvSpPr>
          <p:spPr>
            <a:xfrm>
              <a:off x="8178025" y="1788675"/>
              <a:ext cx="297900" cy="309300"/>
            </a:xfrm>
            <a:prstGeom prst="rect">
              <a:avLst/>
            </a:prstGeom>
            <a:solidFill>
              <a:srgbClr val="1155CC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77" name="Google Shape;677;p46"/>
            <p:cNvCxnSpPr>
              <a:stCxn id="674" idx="1"/>
              <a:endCxn id="675" idx="0"/>
            </p:cNvCxnSpPr>
            <p:nvPr/>
          </p:nvCxnSpPr>
          <p:spPr>
            <a:xfrm flipH="1">
              <a:off x="6625538" y="1422288"/>
              <a:ext cx="551700" cy="3663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78" name="Google Shape;678;p46"/>
            <p:cNvCxnSpPr>
              <a:stCxn id="674" idx="3"/>
              <a:endCxn id="676" idx="0"/>
            </p:cNvCxnSpPr>
            <p:nvPr/>
          </p:nvCxnSpPr>
          <p:spPr>
            <a:xfrm>
              <a:off x="7475138" y="1422288"/>
              <a:ext cx="851700" cy="3663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79" name="Google Shape;679;p46"/>
            <p:cNvSpPr/>
            <p:nvPr/>
          </p:nvSpPr>
          <p:spPr>
            <a:xfrm>
              <a:off x="5828750" y="26348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46"/>
            <p:cNvSpPr/>
            <p:nvPr/>
          </p:nvSpPr>
          <p:spPr>
            <a:xfrm>
              <a:off x="7492800" y="28127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46"/>
            <p:cNvSpPr/>
            <p:nvPr/>
          </p:nvSpPr>
          <p:spPr>
            <a:xfrm>
              <a:off x="8950525" y="2812725"/>
              <a:ext cx="297900" cy="309300"/>
            </a:xfrm>
            <a:prstGeom prst="rect">
              <a:avLst/>
            </a:prstGeom>
            <a:solidFill>
              <a:srgbClr val="3C78D8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82" name="Google Shape;682;p46"/>
            <p:cNvCxnSpPr>
              <a:endCxn id="679" idx="0"/>
            </p:cNvCxnSpPr>
            <p:nvPr/>
          </p:nvCxnSpPr>
          <p:spPr>
            <a:xfrm rot="5400000">
              <a:off x="5881550" y="2039475"/>
              <a:ext cx="691500" cy="4992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83" name="Google Shape;683;p46"/>
            <p:cNvCxnSpPr>
              <a:stCxn id="675" idx="3"/>
              <a:endCxn id="680" idx="0"/>
            </p:cNvCxnSpPr>
            <p:nvPr/>
          </p:nvCxnSpPr>
          <p:spPr>
            <a:xfrm>
              <a:off x="6774575" y="1943325"/>
              <a:ext cx="867300" cy="869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84" name="Google Shape;684;p46"/>
            <p:cNvCxnSpPr>
              <a:stCxn id="676" idx="2"/>
              <a:endCxn id="681" idx="0"/>
            </p:cNvCxnSpPr>
            <p:nvPr/>
          </p:nvCxnSpPr>
          <p:spPr>
            <a:xfrm rot="-5400000" flipH="1">
              <a:off x="8355775" y="2069175"/>
              <a:ext cx="714900" cy="772500"/>
            </a:xfrm>
            <a:prstGeom prst="curvedConnector3">
              <a:avLst>
                <a:gd name="adj1" fmla="val 4999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85" name="Google Shape;685;p46"/>
            <p:cNvSpPr/>
            <p:nvPr/>
          </p:nvSpPr>
          <p:spPr>
            <a:xfrm>
              <a:off x="5256400" y="3634950"/>
              <a:ext cx="297900" cy="309300"/>
            </a:xfrm>
            <a:prstGeom prst="rect">
              <a:avLst/>
            </a:prstGeom>
            <a:solidFill>
              <a:srgbClr val="6D9EE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46"/>
            <p:cNvSpPr/>
            <p:nvPr/>
          </p:nvSpPr>
          <p:spPr>
            <a:xfrm>
              <a:off x="7673725" y="3778875"/>
              <a:ext cx="297900" cy="309300"/>
            </a:xfrm>
            <a:prstGeom prst="rect">
              <a:avLst/>
            </a:prstGeom>
            <a:solidFill>
              <a:srgbClr val="6D9EE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87" name="Google Shape;687;p46"/>
            <p:cNvCxnSpPr>
              <a:stCxn id="679" idx="1"/>
              <a:endCxn id="685" idx="0"/>
            </p:cNvCxnSpPr>
            <p:nvPr/>
          </p:nvCxnSpPr>
          <p:spPr>
            <a:xfrm flipH="1">
              <a:off x="5405450" y="2789475"/>
              <a:ext cx="423300" cy="845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88" name="Google Shape;688;p46"/>
            <p:cNvCxnSpPr>
              <a:stCxn id="679" idx="3"/>
              <a:endCxn id="686" idx="0"/>
            </p:cNvCxnSpPr>
            <p:nvPr/>
          </p:nvCxnSpPr>
          <p:spPr>
            <a:xfrm>
              <a:off x="6126650" y="2789475"/>
              <a:ext cx="1695900" cy="9894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89" name="Google Shape;689;p46"/>
            <p:cNvSpPr/>
            <p:nvPr/>
          </p:nvSpPr>
          <p:spPr>
            <a:xfrm>
              <a:off x="48111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46"/>
            <p:cNvSpPr/>
            <p:nvPr/>
          </p:nvSpPr>
          <p:spPr>
            <a:xfrm>
              <a:off x="52683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46"/>
            <p:cNvSpPr/>
            <p:nvPr/>
          </p:nvSpPr>
          <p:spPr>
            <a:xfrm>
              <a:off x="572552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46"/>
            <p:cNvSpPr/>
            <p:nvPr/>
          </p:nvSpPr>
          <p:spPr>
            <a:xfrm>
              <a:off x="7319700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93" name="Google Shape;693;p46"/>
            <p:cNvCxnSpPr>
              <a:stCxn id="685" idx="1"/>
              <a:endCxn id="689" idx="0"/>
            </p:cNvCxnSpPr>
            <p:nvPr/>
          </p:nvCxnSpPr>
          <p:spPr>
            <a:xfrm flipH="1">
              <a:off x="4925800" y="3789600"/>
              <a:ext cx="330600" cy="705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94" name="Google Shape;694;p46"/>
            <p:cNvCxnSpPr>
              <a:endCxn id="690" idx="0"/>
            </p:cNvCxnSpPr>
            <p:nvPr/>
          </p:nvCxnSpPr>
          <p:spPr>
            <a:xfrm rot="5400000">
              <a:off x="5118625" y="4208400"/>
              <a:ext cx="551100" cy="225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95" name="Google Shape;695;p46"/>
            <p:cNvCxnSpPr>
              <a:stCxn id="685" idx="3"/>
              <a:endCxn id="691" idx="0"/>
            </p:cNvCxnSpPr>
            <p:nvPr/>
          </p:nvCxnSpPr>
          <p:spPr>
            <a:xfrm>
              <a:off x="5554300" y="3789600"/>
              <a:ext cx="285900" cy="705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96" name="Google Shape;696;p46"/>
            <p:cNvSpPr/>
            <p:nvPr/>
          </p:nvSpPr>
          <p:spPr>
            <a:xfrm>
              <a:off x="8212375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97" name="Google Shape;697;p46"/>
            <p:cNvCxnSpPr>
              <a:stCxn id="686" idx="1"/>
              <a:endCxn id="692" idx="0"/>
            </p:cNvCxnSpPr>
            <p:nvPr/>
          </p:nvCxnSpPr>
          <p:spPr>
            <a:xfrm flipH="1">
              <a:off x="7434325" y="3933525"/>
              <a:ext cx="239400" cy="561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cxnSp>
          <p:nvCxnSpPr>
            <p:cNvPr id="698" name="Google Shape;698;p46"/>
            <p:cNvCxnSpPr>
              <a:stCxn id="686" idx="3"/>
              <a:endCxn id="696" idx="0"/>
            </p:cNvCxnSpPr>
            <p:nvPr/>
          </p:nvCxnSpPr>
          <p:spPr>
            <a:xfrm>
              <a:off x="7971625" y="3933525"/>
              <a:ext cx="355500" cy="561600"/>
            </a:xfrm>
            <a:prstGeom prst="curved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  <p:sp>
          <p:nvSpPr>
            <p:cNvPr id="699" name="Google Shape;699;p46"/>
            <p:cNvSpPr/>
            <p:nvPr/>
          </p:nvSpPr>
          <p:spPr>
            <a:xfrm>
              <a:off x="9612200" y="4495200"/>
              <a:ext cx="229200" cy="229200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82925" tIns="82925" rIns="82925" bIns="829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00" name="Google Shape;700;p46"/>
            <p:cNvCxnSpPr>
              <a:endCxn id="699" idx="0"/>
            </p:cNvCxnSpPr>
            <p:nvPr/>
          </p:nvCxnSpPr>
          <p:spPr>
            <a:xfrm rot="-5400000" flipH="1">
              <a:off x="8726600" y="3495000"/>
              <a:ext cx="1373100" cy="6273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cxnSp>
      </p:grpSp>
      <p:sp>
        <p:nvSpPr>
          <p:cNvPr id="701" name="Google Shape;701;p46"/>
          <p:cNvSpPr txBox="1"/>
          <p:nvPr/>
        </p:nvSpPr>
        <p:spPr>
          <a:xfrm>
            <a:off x="4133050" y="2349700"/>
            <a:ext cx="13506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Étudiant 1</a:t>
            </a: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2" name="Google Shape;702;p46"/>
          <p:cNvSpPr txBox="1"/>
          <p:nvPr/>
        </p:nvSpPr>
        <p:spPr>
          <a:xfrm>
            <a:off x="5809450" y="2349700"/>
            <a:ext cx="13506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Étudiant 2</a:t>
            </a: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3" name="Google Shape;703;p46"/>
          <p:cNvSpPr txBox="1"/>
          <p:nvPr/>
        </p:nvSpPr>
        <p:spPr>
          <a:xfrm>
            <a:off x="7257250" y="2349700"/>
            <a:ext cx="13506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Étudiant 3</a:t>
            </a: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4" name="Google Shape;704;p46"/>
          <p:cNvSpPr txBox="1">
            <a:spLocks noGrp="1"/>
          </p:cNvSpPr>
          <p:nvPr>
            <p:ph type="body" idx="4294967295"/>
          </p:nvPr>
        </p:nvSpPr>
        <p:spPr>
          <a:xfrm>
            <a:off x="3531400" y="2982025"/>
            <a:ext cx="5612700" cy="2008800"/>
          </a:xfrm>
          <a:prstGeom prst="rect">
            <a:avLst/>
          </a:prstGeom>
          <a:solidFill>
            <a:srgbClr val="FAE5B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Portfolios autoportants (les données sont dans les portfolios)</a:t>
            </a:r>
            <a:endParaRPr sz="24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Nécessité de  parcourir les </a:t>
            </a:r>
            <a:endParaRPr sz="24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portfolios pour les rapports (lenteur) </a:t>
            </a:r>
            <a:r>
              <a:rPr lang="fr-FR" sz="26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mais</a:t>
            </a:r>
            <a:r>
              <a:rPr lang="fr-FR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… </a:t>
            </a:r>
            <a:endParaRPr sz="24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05" name="Google Shape;705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02400" y="3346825"/>
            <a:ext cx="831300" cy="8313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620912C-90E8-576F-0406-4FC698EC8D7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32</a:t>
            </a:fld>
            <a:endParaRPr lang="fr-FR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47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Les innovations principales - outil performant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1" name="Google Shape;711;p47"/>
          <p:cNvSpPr txBox="1"/>
          <p:nvPr/>
        </p:nvSpPr>
        <p:spPr>
          <a:xfrm>
            <a:off x="420000" y="1128925"/>
            <a:ext cx="7041900" cy="36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Arial"/>
              <a:buAutoNum type="arabicPeriod"/>
            </a:pPr>
            <a:r>
              <a:rPr lang="fr-FR" sz="2000" dirty="0">
                <a:latin typeface="Calibri"/>
                <a:ea typeface="Calibri"/>
                <a:cs typeface="Calibri"/>
                <a:sym typeface="Calibri"/>
              </a:rPr>
              <a:t>Design d’interface (colonnes, couleurs,  types, image block, onglets, etc.)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Calibri"/>
              <a:buAutoNum type="arabicPeriod"/>
            </a:pPr>
            <a:r>
              <a:rPr lang="fr-FR" sz="2000" dirty="0">
                <a:latin typeface="Calibri"/>
                <a:ea typeface="Calibri"/>
                <a:cs typeface="Calibri"/>
                <a:sym typeface="Calibri"/>
              </a:rPr>
              <a:t>Menus (conditions sur l’affichage, tests, fonctions javascript, ajout à plusieurs endroits) 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Calibri"/>
              <a:buAutoNum type="arabicPeriod"/>
            </a:pPr>
            <a:r>
              <a:rPr lang="fr-FR" sz="2000" dirty="0">
                <a:latin typeface="Calibri"/>
                <a:ea typeface="Calibri"/>
                <a:cs typeface="Calibri"/>
                <a:sym typeface="Calibri"/>
              </a:rPr>
              <a:t>Accélération pour les usagers (</a:t>
            </a:r>
            <a:r>
              <a:rPr lang="fr-FR" sz="2000" dirty="0" err="1">
                <a:latin typeface="Calibri"/>
                <a:ea typeface="Calibri"/>
                <a:cs typeface="Calibri"/>
                <a:sym typeface="Calibri"/>
              </a:rPr>
              <a:t>Vector</a:t>
            </a:r>
            <a:r>
              <a:rPr lang="fr-FR" sz="2000" dirty="0"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fr-FR" sz="2000" dirty="0" err="1">
                <a:latin typeface="Calibri"/>
                <a:ea typeface="Calibri"/>
                <a:cs typeface="Calibri"/>
                <a:sym typeface="Calibri"/>
              </a:rPr>
              <a:t>preview</a:t>
            </a:r>
            <a:r>
              <a:rPr lang="fr-FR" sz="20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fr-FR" sz="2000" dirty="0" err="1">
                <a:latin typeface="Calibri"/>
                <a:ea typeface="Calibri"/>
                <a:cs typeface="Calibri"/>
                <a:sym typeface="Calibri"/>
              </a:rPr>
              <a:t>js</a:t>
            </a:r>
            <a:r>
              <a:rPr lang="fr-FR" sz="2000" dirty="0">
                <a:latin typeface="Calibri"/>
                <a:ea typeface="Calibri"/>
                <a:cs typeface="Calibri"/>
                <a:sym typeface="Calibri"/>
              </a:rPr>
              <a:t> spécialisés)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Calibri"/>
              <a:buAutoNum type="arabicPeriod"/>
            </a:pPr>
            <a:r>
              <a:rPr lang="fr-FR" sz="2000" dirty="0">
                <a:latin typeface="Calibri"/>
                <a:ea typeface="Calibri"/>
                <a:cs typeface="Calibri"/>
                <a:sym typeface="Calibri"/>
              </a:rPr>
              <a:t>Personnalisation des applications (variables globales, javascript, </a:t>
            </a:r>
            <a:r>
              <a:rPr lang="fr-FR" sz="2000" dirty="0" err="1">
                <a:latin typeface="Calibri"/>
                <a:ea typeface="Calibri"/>
                <a:cs typeface="Calibri"/>
                <a:sym typeface="Calibri"/>
              </a:rPr>
              <a:t>css</a:t>
            </a:r>
            <a:r>
              <a:rPr lang="fr-FR" sz="2000" dirty="0">
                <a:latin typeface="Calibri"/>
                <a:ea typeface="Calibri"/>
                <a:cs typeface="Calibri"/>
                <a:sym typeface="Calibri"/>
              </a:rPr>
              <a:t>, application </a:t>
            </a:r>
            <a:r>
              <a:rPr lang="fr-FR" sz="2000" dirty="0" err="1">
                <a:latin typeface="Calibri"/>
                <a:ea typeface="Calibri"/>
                <a:cs typeface="Calibri"/>
                <a:sym typeface="Calibri"/>
              </a:rPr>
              <a:t>Karuta</a:t>
            </a:r>
            <a:r>
              <a:rPr lang="fr-FR" sz="2000" dirty="0">
                <a:latin typeface="Calibri"/>
                <a:ea typeface="Calibri"/>
                <a:cs typeface="Calibri"/>
                <a:sym typeface="Calibri"/>
              </a:rPr>
              <a:t>, etc.) 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Calibri"/>
              <a:buAutoNum type="arabicPeriod"/>
            </a:pPr>
            <a:r>
              <a:rPr lang="fr-FR" sz="2000" dirty="0">
                <a:latin typeface="Calibri"/>
                <a:ea typeface="Calibri"/>
                <a:cs typeface="Calibri"/>
                <a:sym typeface="Calibri"/>
              </a:rPr>
              <a:t>Autres (Courriels, partage, les </a:t>
            </a:r>
            <a:r>
              <a:rPr lang="fr-FR" sz="2000" dirty="0" err="1">
                <a:latin typeface="Calibri"/>
                <a:ea typeface="Calibri"/>
                <a:cs typeface="Calibri"/>
                <a:sym typeface="Calibri"/>
              </a:rPr>
              <a:t>batchs</a:t>
            </a:r>
            <a:r>
              <a:rPr lang="fr-FR" sz="2000" dirty="0">
                <a:latin typeface="Calibri"/>
                <a:ea typeface="Calibri"/>
                <a:cs typeface="Calibri"/>
                <a:sym typeface="Calibri"/>
              </a:rPr>
              <a:t> de migration et mise à jour, etc.)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916890C7-A1E5-6564-4A18-35EE69B8C18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33</a:t>
            </a:fld>
            <a:endParaRPr lang="fr-FR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" name="Google Shape;716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717" name="Google Shape;717;p48"/>
          <p:cNvSpPr txBox="1"/>
          <p:nvPr/>
        </p:nvSpPr>
        <p:spPr>
          <a:xfrm>
            <a:off x="3822500" y="-23875"/>
            <a:ext cx="5259300" cy="1115700"/>
          </a:xfrm>
          <a:prstGeom prst="rect">
            <a:avLst/>
          </a:prstGeom>
          <a:solidFill>
            <a:srgbClr val="FAE5B7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Calibri"/>
              <a:buAutoNum type="arabicPeriod"/>
            </a:pPr>
            <a:r>
              <a:rPr lang="fr-FR" sz="2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Design interface - </a:t>
            </a:r>
            <a:r>
              <a:rPr lang="fr-FR" sz="1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Projet Avenir ESR - Projet de vie - Éric Giraudin Avenir - Chloé Carpicia AMU - Isabelle Roy ePortfolium</a:t>
            </a:r>
            <a:endParaRPr sz="28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B489D18-A44D-14F7-06B8-10DD35DDDDA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34</a:t>
            </a:fld>
            <a:endParaRPr lang="fr-FR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49"/>
          <p:cNvSpPr txBox="1"/>
          <p:nvPr/>
        </p:nvSpPr>
        <p:spPr>
          <a:xfrm>
            <a:off x="3898700" y="52325"/>
            <a:ext cx="5259300" cy="1115700"/>
          </a:xfrm>
          <a:prstGeom prst="rect">
            <a:avLst/>
          </a:prstGeom>
          <a:solidFill>
            <a:srgbClr val="FAE5B7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Calibri"/>
              <a:buAutoNum type="arabicPeriod"/>
            </a:pPr>
            <a:r>
              <a:rPr lang="fr-FR" sz="2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Design interface - </a:t>
            </a:r>
            <a:r>
              <a:rPr lang="fr-FR" sz="1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Projet Avenir ESR - Projet de vie - Éric Giraudin Avenir - Chloé Carpicia Amu - Isabelle Roy ePortfolium</a:t>
            </a:r>
            <a:endParaRPr sz="28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FDEC7BC-D42B-AC0C-9828-A497E1B95D3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35</a:t>
            </a:fld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587B49C-C77F-4BE7-5536-945E7423DAA9}"/>
              </a:ext>
            </a:extLst>
          </p:cNvPr>
          <p:cNvSpPr txBox="1"/>
          <p:nvPr/>
        </p:nvSpPr>
        <p:spPr>
          <a:xfrm>
            <a:off x="1288112" y="1746069"/>
            <a:ext cx="4579950" cy="1384995"/>
          </a:xfrm>
          <a:prstGeom prst="rect">
            <a:avLst/>
          </a:prstGeom>
          <a:noFill/>
          <a:ln w="3175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r>
              <a:rPr lang="fr-CA" dirty="0"/>
              <a:t>Cliquez sur le lien ci-dessous pour une courte vidéo illustrant la construction de la page </a:t>
            </a:r>
            <a:r>
              <a:rPr lang="fr-CA" b="1" dirty="0"/>
              <a:t>précédente.</a:t>
            </a:r>
          </a:p>
          <a:p>
            <a:endParaRPr lang="fr-CA" dirty="0"/>
          </a:p>
          <a:p>
            <a:endParaRPr lang="fr-CA" dirty="0"/>
          </a:p>
          <a:p>
            <a:r>
              <a:rPr lang="fr-CA" dirty="0">
                <a:hlinkClick r:id="rId3"/>
              </a:rPr>
              <a:t>https://drive.google.com/file/d/116lEXzo-ulV7j-YK91QxRxkDtnNUl1FA/view?usp=sharing</a:t>
            </a:r>
            <a:endParaRPr lang="fr-CA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8" name="Google Shape;728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52400"/>
            <a:ext cx="8216963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729" name="Google Shape;729;p50"/>
          <p:cNvSpPr txBox="1"/>
          <p:nvPr/>
        </p:nvSpPr>
        <p:spPr>
          <a:xfrm>
            <a:off x="3391625" y="0"/>
            <a:ext cx="5801100" cy="779100"/>
          </a:xfrm>
          <a:prstGeom prst="rect">
            <a:avLst/>
          </a:prstGeom>
          <a:solidFill>
            <a:srgbClr val="FAE5B7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2. Menus - </a:t>
            </a:r>
            <a:r>
              <a:rPr lang="fr-FR" sz="1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Projet Avenir ESR - Projet de vie - Éric Giraudin - Chloé Carpicia Amu - Isabelle Roy ePortfolium</a:t>
            </a:r>
            <a:endParaRPr sz="28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9AB8E13-A1A0-F012-71EF-A0F0C11F2EC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36</a:t>
            </a:fld>
            <a:endParaRPr lang="fr-FR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4" name="Google Shape;734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9200" y="152400"/>
            <a:ext cx="6430626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5" name="Google Shape;735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19875" y="1381125"/>
            <a:ext cx="2000250" cy="400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38FE07E9-35C7-790B-0DB9-BAE39562338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37</a:t>
            </a:fld>
            <a:endParaRPr lang="fr-FR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0" name="Google Shape;740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200" y="152400"/>
            <a:ext cx="6960382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741" name="Google Shape;741;p52"/>
          <p:cNvSpPr/>
          <p:nvPr/>
        </p:nvSpPr>
        <p:spPr>
          <a:xfrm>
            <a:off x="1948175" y="4055000"/>
            <a:ext cx="5634000" cy="9576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742" name="Google Shape;742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96063" y="1404938"/>
            <a:ext cx="1895475" cy="352425"/>
          </a:xfrm>
          <a:prstGeom prst="rect">
            <a:avLst/>
          </a:prstGeom>
          <a:noFill/>
          <a:ln>
            <a:noFill/>
          </a:ln>
        </p:spPr>
      </p:pic>
      <p:sp>
        <p:nvSpPr>
          <p:cNvPr id="743" name="Google Shape;743;p52"/>
          <p:cNvSpPr txBox="1"/>
          <p:nvPr/>
        </p:nvSpPr>
        <p:spPr>
          <a:xfrm>
            <a:off x="6515750" y="2923325"/>
            <a:ext cx="2558100" cy="13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La composante question s’ouvre automatiquement</a:t>
            </a:r>
            <a:endParaRPr sz="22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4" name="Google Shape;744;p52"/>
          <p:cNvSpPr txBox="1"/>
          <p:nvPr/>
        </p:nvSpPr>
        <p:spPr>
          <a:xfrm>
            <a:off x="6613450" y="4447425"/>
            <a:ext cx="2558100" cy="6450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Règle: 80%-20%</a:t>
            </a:r>
            <a:endParaRPr sz="2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AEC11553-3383-AFDA-36DD-810FCDAF64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38</a:t>
            </a:fld>
            <a:endParaRPr lang="fr-FR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9" name="Google Shape;749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202" cy="4257146"/>
          </a:xfrm>
          <a:prstGeom prst="rect">
            <a:avLst/>
          </a:prstGeom>
          <a:noFill/>
          <a:ln>
            <a:noFill/>
          </a:ln>
        </p:spPr>
      </p:pic>
      <p:sp>
        <p:nvSpPr>
          <p:cNvPr id="750" name="Google Shape;750;p53"/>
          <p:cNvSpPr/>
          <p:nvPr/>
        </p:nvSpPr>
        <p:spPr>
          <a:xfrm>
            <a:off x="3167375" y="3578500"/>
            <a:ext cx="5634000" cy="12054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751" name="Google Shape;751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53000" y="1513946"/>
            <a:ext cx="866775" cy="371475"/>
          </a:xfrm>
          <a:prstGeom prst="rect">
            <a:avLst/>
          </a:prstGeom>
          <a:noFill/>
          <a:ln>
            <a:noFill/>
          </a:ln>
        </p:spPr>
      </p:pic>
      <p:sp>
        <p:nvSpPr>
          <p:cNvPr id="752" name="Google Shape;752;p53"/>
          <p:cNvSpPr txBox="1"/>
          <p:nvPr/>
        </p:nvSpPr>
        <p:spPr>
          <a:xfrm>
            <a:off x="342624" y="4259271"/>
            <a:ext cx="2949215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Écriture dans </a:t>
            </a:r>
            <a:r>
              <a:rPr lang="fr-FR" sz="1600" b="1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Vector</a:t>
            </a:r>
            <a:r>
              <a:rPr lang="fr-FR" sz="16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– une table spéciale pour accélérer l’affichage de tableaux</a:t>
            </a:r>
            <a:endParaRPr sz="16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3" name="Google Shape;753;p53"/>
          <p:cNvSpPr txBox="1"/>
          <p:nvPr/>
        </p:nvSpPr>
        <p:spPr>
          <a:xfrm>
            <a:off x="6613450" y="4447425"/>
            <a:ext cx="2558100" cy="6450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6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Règle: 80%-20%</a:t>
            </a:r>
            <a:endParaRPr sz="26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DE14F200-8ABE-8019-F1B1-AF26A83D41A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39</a:t>
            </a:fld>
            <a:endParaRPr lang="fr-F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Aperçu de la présentation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8"/>
          <p:cNvSpPr txBox="1"/>
          <p:nvPr/>
        </p:nvSpPr>
        <p:spPr>
          <a:xfrm>
            <a:off x="501900" y="1090450"/>
            <a:ext cx="7041900" cy="36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Arial"/>
              <a:buAutoNum type="arabicPeriod"/>
            </a:pPr>
            <a:r>
              <a:rPr lang="fr-FR" sz="2000">
                <a:latin typeface="Calibri"/>
                <a:ea typeface="Calibri"/>
                <a:cs typeface="Calibri"/>
                <a:sym typeface="Calibri"/>
              </a:rPr>
              <a:t>Genèse et historique de Karuta …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Arial"/>
              <a:buAutoNum type="arabicPeriod"/>
            </a:pPr>
            <a:r>
              <a:rPr lang="fr-FR" sz="2000">
                <a:latin typeface="Calibri"/>
                <a:ea typeface="Calibri"/>
                <a:cs typeface="Calibri"/>
                <a:sym typeface="Calibri"/>
              </a:rPr>
              <a:t>… développé à l’aide de la communauté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Arial"/>
              <a:buAutoNum type="arabicPeriod"/>
            </a:pPr>
            <a:r>
              <a:rPr lang="fr-FR" sz="2000">
                <a:latin typeface="Calibri"/>
                <a:ea typeface="Calibri"/>
                <a:cs typeface="Calibri"/>
                <a:sym typeface="Calibri"/>
              </a:rPr>
              <a:t>Un outil portfolio flexible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Calibri"/>
              <a:buAutoNum type="arabicPeriod"/>
            </a:pPr>
            <a:r>
              <a:rPr lang="fr-FR" sz="2000">
                <a:latin typeface="Calibri"/>
                <a:ea typeface="Calibri"/>
                <a:cs typeface="Calibri"/>
                <a:sym typeface="Calibri"/>
              </a:rPr>
              <a:t>La flexibilité :   avantages … 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Calibri"/>
              <a:buAutoNum type="arabicPeriod"/>
            </a:pPr>
            <a:r>
              <a:rPr lang="fr-FR" sz="2000">
                <a:latin typeface="Calibri"/>
                <a:ea typeface="Calibri"/>
                <a:cs typeface="Calibri"/>
                <a:sym typeface="Calibri"/>
              </a:rPr>
              <a:t>La flexibilité : …  et limites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1900"/>
              <a:buFont typeface="Calibri"/>
              <a:buAutoNum type="arabicPeriod"/>
            </a:pPr>
            <a:r>
              <a:rPr lang="fr-FR" sz="1900">
                <a:latin typeface="Calibri"/>
                <a:ea typeface="Calibri"/>
                <a:cs typeface="Calibri"/>
                <a:sym typeface="Calibri"/>
              </a:rPr>
              <a:t>Les innovations principales qui font de Ka</a:t>
            </a:r>
            <a:r>
              <a:rPr lang="fr-FR" sz="2000">
                <a:latin typeface="Calibri"/>
                <a:ea typeface="Calibri"/>
                <a:cs typeface="Calibri"/>
                <a:sym typeface="Calibri"/>
              </a:rPr>
              <a:t>ruta un outil unique 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Calibri"/>
              <a:buAutoNum type="arabicPeriod"/>
            </a:pPr>
            <a:r>
              <a:rPr lang="fr-FR" sz="2000">
                <a:latin typeface="Calibri"/>
                <a:ea typeface="Calibri"/>
                <a:cs typeface="Calibri"/>
                <a:sym typeface="Calibri"/>
              </a:rPr>
              <a:t>Karuta 2028:  Le rôle de la communauté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Calibri"/>
              <a:buAutoNum type="arabicPeriod"/>
            </a:pPr>
            <a:r>
              <a:rPr lang="fr-FR" sz="2000">
                <a:latin typeface="Calibri"/>
                <a:ea typeface="Calibri"/>
                <a:cs typeface="Calibri"/>
                <a:sym typeface="Calibri"/>
              </a:rPr>
              <a:t>Conclusion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Calibri"/>
              <a:buAutoNum type="arabicPeriod"/>
            </a:pPr>
            <a:r>
              <a:rPr lang="fr-FR" sz="2000">
                <a:latin typeface="Calibri"/>
                <a:ea typeface="Calibri"/>
                <a:cs typeface="Calibri"/>
                <a:sym typeface="Calibri"/>
              </a:rPr>
              <a:t>Questions ?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8"/>
          <p:cNvSpPr txBox="1"/>
          <p:nvPr/>
        </p:nvSpPr>
        <p:spPr>
          <a:xfrm>
            <a:off x="7755163" y="3106000"/>
            <a:ext cx="1351200" cy="4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Leçons importantes</a:t>
            </a:r>
            <a:endParaRPr sz="18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" name="Google Shape;10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50000" y="3727825"/>
            <a:ext cx="636451" cy="63645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60C49A2-F1DD-A52F-68BA-D626630CABF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4</a:t>
            </a:fld>
            <a:endParaRPr lang="fr-FR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8" name="Google Shape;758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759" name="Google Shape;759;p54"/>
          <p:cNvSpPr txBox="1"/>
          <p:nvPr/>
        </p:nvSpPr>
        <p:spPr>
          <a:xfrm>
            <a:off x="4267200" y="3886200"/>
            <a:ext cx="4544400" cy="779100"/>
          </a:xfrm>
          <a:prstGeom prst="rect">
            <a:avLst/>
          </a:prstGeom>
          <a:solidFill>
            <a:srgbClr val="FAE5B7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3. Accélération - </a:t>
            </a:r>
            <a:r>
              <a:rPr lang="fr-FR" sz="1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Projet Avenir - Projet de vie - Éric Giraudin </a:t>
            </a:r>
            <a:endParaRPr sz="28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0" name="Google Shape;760;p54"/>
          <p:cNvSpPr txBox="1"/>
          <p:nvPr/>
        </p:nvSpPr>
        <p:spPr>
          <a:xfrm>
            <a:off x="76200" y="3886200"/>
            <a:ext cx="3819900" cy="1104900"/>
          </a:xfrm>
          <a:prstGeom prst="rect">
            <a:avLst/>
          </a:prstGeom>
          <a:solidFill>
            <a:srgbClr val="E9F1C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2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Tableau stocké dans </a:t>
            </a:r>
            <a:r>
              <a:rPr lang="fr-FR" sz="2200" b="1" dirty="0" err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Vector</a:t>
            </a:r>
            <a:r>
              <a:rPr lang="fr-FR" sz="22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- table spéciale 10 colonnes - accessible rapidement</a:t>
            </a:r>
            <a:endParaRPr sz="3200" b="1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1" name="Google Shape;761;p54"/>
          <p:cNvSpPr/>
          <p:nvPr/>
        </p:nvSpPr>
        <p:spPr>
          <a:xfrm>
            <a:off x="1618711" y="1971636"/>
            <a:ext cx="3191832" cy="901625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FFF2C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dirty="0">
                <a:latin typeface="Calibri"/>
                <a:ea typeface="Calibri"/>
                <a:cs typeface="Calibri"/>
                <a:sym typeface="Calibri"/>
              </a:rPr>
              <a:t>Aperçu – </a:t>
            </a:r>
            <a:r>
              <a:rPr lang="fr-FR" b="1" dirty="0">
                <a:latin typeface="Calibri"/>
                <a:ea typeface="Calibri"/>
                <a:cs typeface="Calibri"/>
                <a:sym typeface="Calibri"/>
              </a:rPr>
              <a:t>accès rapide aux portfolios étudiants</a:t>
            </a:r>
            <a:endParaRPr sz="2400" b="1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62" name="Google Shape;762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87400" y="1060825"/>
            <a:ext cx="831300" cy="8313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3A637AFD-0D9D-646E-73C9-4841AC7197D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40</a:t>
            </a:fld>
            <a:endParaRPr lang="fr-FR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7" name="Google Shape;767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62000"/>
            <a:ext cx="8839201" cy="4234680"/>
          </a:xfrm>
          <a:prstGeom prst="rect">
            <a:avLst/>
          </a:prstGeom>
          <a:noFill/>
          <a:ln>
            <a:noFill/>
          </a:ln>
        </p:spPr>
      </p:pic>
      <p:sp>
        <p:nvSpPr>
          <p:cNvPr id="768" name="Google Shape;768;p55"/>
          <p:cNvSpPr txBox="1"/>
          <p:nvPr/>
        </p:nvSpPr>
        <p:spPr>
          <a:xfrm>
            <a:off x="4264925" y="76200"/>
            <a:ext cx="4851600" cy="1543800"/>
          </a:xfrm>
          <a:prstGeom prst="rect">
            <a:avLst/>
          </a:prstGeom>
          <a:solidFill>
            <a:srgbClr val="FAE5B7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4. Personnalisation -  variables globales - js spécialisés</a:t>
            </a:r>
            <a:endParaRPr sz="28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Applications Karuta</a:t>
            </a:r>
            <a:endParaRPr sz="28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9" name="Google Shape;769;p55"/>
          <p:cNvSpPr/>
          <p:nvPr/>
        </p:nvSpPr>
        <p:spPr>
          <a:xfrm>
            <a:off x="2986925" y="3045925"/>
            <a:ext cx="2578800" cy="5046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770" name="Google Shape;770;p55"/>
          <p:cNvSpPr/>
          <p:nvPr/>
        </p:nvSpPr>
        <p:spPr>
          <a:xfrm>
            <a:off x="3063125" y="3960325"/>
            <a:ext cx="2578800" cy="5046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BAF5366-26CC-F597-2E85-DD0B2C9BF44A}"/>
              </a:ext>
            </a:extLst>
          </p:cNvPr>
          <p:cNvSpPr txBox="1"/>
          <p:nvPr/>
        </p:nvSpPr>
        <p:spPr>
          <a:xfrm>
            <a:off x="5764696" y="2043485"/>
            <a:ext cx="2989690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A" sz="1600" b="1" dirty="0">
                <a:solidFill>
                  <a:schemeClr val="tx1"/>
                </a:solidFill>
              </a:rPr>
              <a:t>Les fonctions JS et les CSS propres â chaque projet sont stockées dans des variables globales qui permettent à plusieurs applications </a:t>
            </a:r>
            <a:r>
              <a:rPr lang="fr-CA" sz="1600" b="1" dirty="0" err="1">
                <a:solidFill>
                  <a:schemeClr val="tx1"/>
                </a:solidFill>
              </a:rPr>
              <a:t>Karuta</a:t>
            </a:r>
            <a:r>
              <a:rPr lang="fr-CA" sz="1600" b="1" dirty="0">
                <a:solidFill>
                  <a:schemeClr val="tx1"/>
                </a:solidFill>
              </a:rPr>
              <a:t> de co-exister sur le même serveur sans collision.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5DDBCE3-FB2A-FF63-9135-1F1D7041F60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41</a:t>
            </a:fld>
            <a:endParaRPr lang="fr-FR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56"/>
          <p:cNvSpPr txBox="1"/>
          <p:nvPr/>
        </p:nvSpPr>
        <p:spPr>
          <a:xfrm>
            <a:off x="896950" y="76200"/>
            <a:ext cx="7990800" cy="923400"/>
          </a:xfrm>
          <a:prstGeom prst="rect">
            <a:avLst/>
          </a:prstGeom>
          <a:solidFill>
            <a:srgbClr val="FAE5B7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5. Autres - très utiles</a:t>
            </a:r>
            <a:endParaRPr sz="28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6" name="Google Shape;776;p56"/>
          <p:cNvSpPr txBox="1"/>
          <p:nvPr/>
        </p:nvSpPr>
        <p:spPr>
          <a:xfrm>
            <a:off x="-1037100" y="943675"/>
            <a:ext cx="8072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777" name="Google Shape;777;p56"/>
          <p:cNvSpPr txBox="1"/>
          <p:nvPr/>
        </p:nvSpPr>
        <p:spPr>
          <a:xfrm>
            <a:off x="877200" y="1128925"/>
            <a:ext cx="7041900" cy="36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457200" marR="0" lvl="0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500"/>
              <a:buFont typeface="Arial"/>
              <a:buAutoNum type="arabicPeriod"/>
            </a:pPr>
            <a:r>
              <a:rPr lang="fr-FR" sz="2500">
                <a:latin typeface="Calibri"/>
                <a:ea typeface="Calibri"/>
                <a:cs typeface="Calibri"/>
                <a:sym typeface="Calibri"/>
              </a:rPr>
              <a:t>Partage - demande de feedback sans création de compte Karuta</a:t>
            </a:r>
            <a:endParaRPr sz="25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500"/>
              <a:buFont typeface="Calibri"/>
              <a:buAutoNum type="arabicPeriod"/>
            </a:pPr>
            <a:r>
              <a:rPr lang="fr-FR" sz="2500">
                <a:latin typeface="Calibri"/>
                <a:ea typeface="Calibri"/>
                <a:cs typeface="Calibri"/>
                <a:sym typeface="Calibri"/>
              </a:rPr>
              <a:t>Les tableaux de bord (report)</a:t>
            </a:r>
            <a:endParaRPr sz="25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500"/>
              <a:buFont typeface="Calibri"/>
              <a:buAutoNum type="arabicPeriod"/>
            </a:pPr>
            <a:r>
              <a:rPr lang="fr-FR" sz="2500">
                <a:latin typeface="Calibri"/>
                <a:ea typeface="Calibri"/>
                <a:cs typeface="Calibri"/>
                <a:sym typeface="Calibri"/>
              </a:rPr>
              <a:t>Batch de migration et d’ajouts</a:t>
            </a:r>
            <a:endParaRPr sz="25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500"/>
              <a:buFont typeface="Calibri"/>
              <a:buAutoNum type="arabicPeriod"/>
            </a:pPr>
            <a:r>
              <a:rPr lang="fr-FR" sz="2500">
                <a:latin typeface="Calibri"/>
                <a:ea typeface="Calibri"/>
                <a:cs typeface="Calibri"/>
                <a:sym typeface="Calibri"/>
              </a:rPr>
              <a:t>La gestion des référentiels</a:t>
            </a:r>
            <a:endParaRPr sz="25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6FD05CC-04EA-E043-0AC5-B6C70230B05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42</a:t>
            </a:fld>
            <a:endParaRPr lang="fr-FR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p57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Karuta 2028:  Le rôle important de la communauté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3" name="Google Shape;783;p57"/>
          <p:cNvSpPr txBox="1">
            <a:spLocks noGrp="1"/>
          </p:cNvSpPr>
          <p:nvPr>
            <p:ph type="body" idx="4294967295"/>
          </p:nvPr>
        </p:nvSpPr>
        <p:spPr>
          <a:xfrm>
            <a:off x="4243000" y="1103125"/>
            <a:ext cx="4754700" cy="309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Documentation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Partage des gabarits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Diffusion des bonnes pratiques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Livre du Karutard et Karutathon sont de bons exemples   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84" name="Google Shape;784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00" y="1092300"/>
            <a:ext cx="3182111" cy="382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5" name="Google Shape;785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7820025" y="3128250"/>
            <a:ext cx="481725" cy="4817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CE6658F-49C7-34CE-DA9B-AD430A2E5B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43</a:t>
            </a:fld>
            <a:endParaRPr lang="fr-FR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p58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Karuta 2028 :  Le rôle important de la communauté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1" name="Google Shape;791;p58"/>
          <p:cNvSpPr txBox="1">
            <a:spLocks noGrp="1"/>
          </p:cNvSpPr>
          <p:nvPr>
            <p:ph type="body" idx="4294967295"/>
          </p:nvPr>
        </p:nvSpPr>
        <p:spPr>
          <a:xfrm>
            <a:off x="3938200" y="1244700"/>
            <a:ext cx="5058900" cy="31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Projet Avenir Industrialisation propose un outil national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Besoin d’un outil  portfolio pour prototyper les innovations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Prise en main de la communauté nécessaire …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… pour maintenir et faire évoluer Karuta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92" name="Google Shape;792;p58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/>
          </a:blip>
          <a:srcRect t="-7644" b="-7655"/>
          <a:stretch/>
        </p:blipFill>
        <p:spPr>
          <a:xfrm>
            <a:off x="515900" y="1521625"/>
            <a:ext cx="3198300" cy="26736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AA194482-A677-6091-12D5-772E6C38190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44</a:t>
            </a:fld>
            <a:endParaRPr lang="fr-FR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p59"/>
          <p:cNvSpPr/>
          <p:nvPr/>
        </p:nvSpPr>
        <p:spPr>
          <a:xfrm>
            <a:off x="1206125" y="1105825"/>
            <a:ext cx="1471500" cy="1179600"/>
          </a:xfrm>
          <a:prstGeom prst="ellipse">
            <a:avLst/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798" name="Google Shape;798;p59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Karuta x.x (2028) La nouvelle frontière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9" name="Google Shape;799;p59"/>
          <p:cNvSpPr/>
          <p:nvPr/>
        </p:nvSpPr>
        <p:spPr>
          <a:xfrm>
            <a:off x="2677800" y="1305475"/>
            <a:ext cx="3390600" cy="3170100"/>
          </a:xfrm>
          <a:prstGeom prst="ellipse">
            <a:avLst/>
          </a:prstGeom>
          <a:noFill/>
          <a:ln w="762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800" name="Google Shape;800;p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35375" y="2441875"/>
            <a:ext cx="1884574" cy="65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1" name="Google Shape;801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1652" y="1153373"/>
            <a:ext cx="1179675" cy="117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2" name="Google Shape;802;p5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66925" y="4309751"/>
            <a:ext cx="1347950" cy="303025"/>
          </a:xfrm>
          <a:prstGeom prst="rect">
            <a:avLst/>
          </a:prstGeom>
          <a:noFill/>
          <a:ln>
            <a:noFill/>
          </a:ln>
        </p:spPr>
      </p:pic>
      <p:sp>
        <p:nvSpPr>
          <p:cNvPr id="803" name="Google Shape;803;p59"/>
          <p:cNvSpPr txBox="1"/>
          <p:nvPr/>
        </p:nvSpPr>
        <p:spPr>
          <a:xfrm>
            <a:off x="3629875" y="1884450"/>
            <a:ext cx="1471500" cy="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Projet</a:t>
            </a:r>
            <a:endParaRPr sz="2800" b="1">
              <a:solidFill>
                <a:schemeClr val="accent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4" name="Google Shape;804;p5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44950" y="2396237"/>
            <a:ext cx="2296075" cy="1032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5" name="Google Shape;805;p59"/>
          <p:cNvPicPr preferRelativeResize="0"/>
          <p:nvPr/>
        </p:nvPicPr>
        <p:blipFill rotWithShape="1">
          <a:blip r:embed="rId7">
            <a:alphaModFix/>
          </a:blip>
          <a:srcRect l="3802" t="14993" r="10352" b="14379"/>
          <a:stretch/>
        </p:blipFill>
        <p:spPr>
          <a:xfrm>
            <a:off x="6954800" y="3574125"/>
            <a:ext cx="1617900" cy="1513625"/>
          </a:xfrm>
          <a:prstGeom prst="rect">
            <a:avLst/>
          </a:prstGeom>
          <a:noFill/>
          <a:ln>
            <a:noFill/>
          </a:ln>
        </p:spPr>
      </p:pic>
      <p:sp>
        <p:nvSpPr>
          <p:cNvPr id="806" name="Google Shape;806;p59"/>
          <p:cNvSpPr/>
          <p:nvPr/>
        </p:nvSpPr>
        <p:spPr>
          <a:xfrm>
            <a:off x="748925" y="2629825"/>
            <a:ext cx="1471500" cy="1179600"/>
          </a:xfrm>
          <a:prstGeom prst="ellipse">
            <a:avLst/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807" name="Google Shape;807;p59"/>
          <p:cNvSpPr txBox="1"/>
          <p:nvPr/>
        </p:nvSpPr>
        <p:spPr>
          <a:xfrm>
            <a:off x="819825" y="2104325"/>
            <a:ext cx="2201400" cy="5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Université X</a:t>
            </a: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8" name="Google Shape;808;p59"/>
          <p:cNvPicPr preferRelativeResize="0"/>
          <p:nvPr/>
        </p:nvPicPr>
        <p:blipFill rotWithShape="1">
          <a:blip r:embed="rId8">
            <a:alphaModFix/>
          </a:blip>
          <a:srcRect l="17890" t="10814" r="19180" b="13399"/>
          <a:stretch/>
        </p:blipFill>
        <p:spPr>
          <a:xfrm>
            <a:off x="5788925" y="3789450"/>
            <a:ext cx="1096950" cy="13210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09" name="Google Shape;809;p59"/>
          <p:cNvCxnSpPr/>
          <p:nvPr/>
        </p:nvCxnSpPr>
        <p:spPr>
          <a:xfrm rot="10800000" flipH="1">
            <a:off x="1991099" y="3025816"/>
            <a:ext cx="1422300" cy="4677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10" name="Google Shape;810;p59"/>
          <p:cNvCxnSpPr/>
          <p:nvPr/>
        </p:nvCxnSpPr>
        <p:spPr>
          <a:xfrm>
            <a:off x="2410575" y="1644425"/>
            <a:ext cx="1037100" cy="700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11" name="Google Shape;811;p59"/>
          <p:cNvSpPr txBox="1"/>
          <p:nvPr/>
        </p:nvSpPr>
        <p:spPr>
          <a:xfrm>
            <a:off x="2532850" y="978100"/>
            <a:ext cx="13479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Front-end?</a:t>
            </a:r>
            <a:endParaRPr sz="2000" b="1" i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2" name="Google Shape;812;p59"/>
          <p:cNvSpPr txBox="1"/>
          <p:nvPr/>
        </p:nvSpPr>
        <p:spPr>
          <a:xfrm>
            <a:off x="2075650" y="2654500"/>
            <a:ext cx="13479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Back-end?</a:t>
            </a:r>
            <a:endParaRPr sz="2000" b="1" i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3" name="Google Shape;813;p59"/>
          <p:cNvSpPr txBox="1"/>
          <p:nvPr/>
        </p:nvSpPr>
        <p:spPr>
          <a:xfrm>
            <a:off x="3118750" y="3111700"/>
            <a:ext cx="26703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1">
                <a:solidFill>
                  <a:srgbClr val="01AFD1"/>
                </a:solidFill>
                <a:latin typeface="Calibri"/>
                <a:ea typeface="Calibri"/>
                <a:cs typeface="Calibri"/>
                <a:sym typeface="Calibri"/>
              </a:rPr>
              <a:t>Conseil de gouvernance</a:t>
            </a:r>
            <a:endParaRPr sz="2000" b="1" i="1">
              <a:solidFill>
                <a:srgbClr val="01AFD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1">
                <a:solidFill>
                  <a:srgbClr val="01AFD1"/>
                </a:solidFill>
                <a:latin typeface="Calibri"/>
                <a:ea typeface="Calibri"/>
                <a:cs typeface="Calibri"/>
                <a:sym typeface="Calibri"/>
              </a:rPr>
              <a:t>Comité de pilotage</a:t>
            </a:r>
            <a:endParaRPr sz="2000" b="1" i="1">
              <a:solidFill>
                <a:srgbClr val="01AFD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4" name="Google Shape;814;p5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524000" y="1244700"/>
            <a:ext cx="816000" cy="8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815" name="Google Shape;815;p59"/>
          <p:cNvSpPr txBox="1"/>
          <p:nvPr/>
        </p:nvSpPr>
        <p:spPr>
          <a:xfrm>
            <a:off x="438825" y="3628325"/>
            <a:ext cx="2201400" cy="5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Université Y</a:t>
            </a: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6" name="Google Shape;816;p5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143000" y="2692500"/>
            <a:ext cx="816000" cy="8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817" name="Google Shape;817;p59"/>
          <p:cNvSpPr txBox="1"/>
          <p:nvPr/>
        </p:nvSpPr>
        <p:spPr>
          <a:xfrm>
            <a:off x="-2564750" y="411100"/>
            <a:ext cx="8072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818" name="Google Shape;818;p59"/>
          <p:cNvSpPr txBox="1"/>
          <p:nvPr/>
        </p:nvSpPr>
        <p:spPr>
          <a:xfrm>
            <a:off x="1143000" y="4483300"/>
            <a:ext cx="2487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Conseils de design</a:t>
            </a:r>
            <a:endParaRPr sz="20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Formation technique</a:t>
            </a:r>
            <a:endParaRPr sz="20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94BA5C5-9AF4-86AC-3594-B9E63875253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45</a:t>
            </a:fld>
            <a:endParaRPr lang="fr-FR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60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Conclusion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" name="Google Shape;824;p60"/>
          <p:cNvSpPr txBox="1">
            <a:spLocks noGrp="1"/>
          </p:cNvSpPr>
          <p:nvPr>
            <p:ph type="body" idx="4294967295"/>
          </p:nvPr>
        </p:nvSpPr>
        <p:spPr>
          <a:xfrm>
            <a:off x="154175" y="1331725"/>
            <a:ext cx="4190400" cy="309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Beaucoup de chemin parcouru depuis 10 ans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Grâce à la communauté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Rôle important pour soutenir l’innovation par le prototypage rapide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400"/>
              <a:buFont typeface="Arial"/>
              <a:buChar char="●"/>
            </a:pPr>
            <a:r>
              <a:rPr lang="fr-FR"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Il faut pérenniser Karuta!</a:t>
            </a:r>
            <a:endParaRPr sz="2400"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5" name="Google Shape;825;p60"/>
          <p:cNvSpPr txBox="1">
            <a:spLocks noGrp="1"/>
          </p:cNvSpPr>
          <p:nvPr>
            <p:ph type="body" idx="4294967295"/>
          </p:nvPr>
        </p:nvSpPr>
        <p:spPr>
          <a:xfrm>
            <a:off x="4714200" y="3382275"/>
            <a:ext cx="3759300" cy="1513500"/>
          </a:xfrm>
          <a:prstGeom prst="rect">
            <a:avLst/>
          </a:prstGeom>
          <a:solidFill>
            <a:srgbClr val="DCFA9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Merci à toute l’équipe du Karutathon pour une très belle initiative!</a:t>
            </a:r>
            <a:endParaRPr sz="2400"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26" name="Google Shape;826;p60"/>
          <p:cNvPicPr preferRelativeResize="0"/>
          <p:nvPr/>
        </p:nvPicPr>
        <p:blipFill rotWithShape="1">
          <a:blip r:embed="rId3">
            <a:alphaModFix/>
          </a:blip>
          <a:srcRect t="18366" b="18366"/>
          <a:stretch/>
        </p:blipFill>
        <p:spPr>
          <a:xfrm>
            <a:off x="5075175" y="1185150"/>
            <a:ext cx="3272700" cy="18405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E688AAC5-1B69-32AF-75D1-B6F22A0FD2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46</a:t>
            </a:fld>
            <a:endParaRPr lang="fr-FR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61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Pour en savoir plus ...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2" name="Google Shape;832;p61"/>
          <p:cNvSpPr txBox="1"/>
          <p:nvPr/>
        </p:nvSpPr>
        <p:spPr>
          <a:xfrm>
            <a:off x="84100" y="1149825"/>
            <a:ext cx="4554300" cy="356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fr-FR" sz="2800" b="1">
                <a:latin typeface="Calibri"/>
                <a:ea typeface="Calibri"/>
                <a:cs typeface="Calibri"/>
                <a:sym typeface="Calibri"/>
              </a:rPr>
              <a:t>Pour en savoir plus</a:t>
            </a:r>
            <a:r>
              <a:rPr lang="fr-FR" sz="28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2800" b="1" u="sng">
              <a:solidFill>
                <a:srgbClr val="0563C1"/>
              </a:solidFill>
              <a:latin typeface="Calibri"/>
              <a:ea typeface="Calibri"/>
              <a:cs typeface="Calibri"/>
              <a:sym typeface="Calibri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karutaproject</a:t>
            </a:r>
            <a:r>
              <a:rPr lang="fr-FR" sz="22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.org</a:t>
            </a:r>
            <a:endParaRPr sz="2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marL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fr-FR" sz="2800" b="1">
                <a:latin typeface="Calibri"/>
                <a:ea typeface="Calibri"/>
                <a:cs typeface="Calibri"/>
                <a:sym typeface="Calibri"/>
              </a:rPr>
              <a:t>Testez</a:t>
            </a:r>
            <a:r>
              <a:rPr lang="fr-FR" sz="28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Karuta:</a:t>
            </a:r>
            <a:endParaRPr sz="2800" b="1" u="sng">
              <a:solidFill>
                <a:srgbClr val="0563C1"/>
              </a:solidFill>
              <a:latin typeface="Calibri"/>
              <a:ea typeface="Calibri"/>
              <a:cs typeface="Calibri"/>
              <a:sym typeface="Calibri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https://www.eportfolium.fr/karuta3.0/karuta/htm/login.htm</a:t>
            </a:r>
            <a:endParaRPr sz="2400" u="sng">
              <a:solidFill>
                <a:srgbClr val="0563C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3" name="Google Shape;833;p61"/>
          <p:cNvSpPr txBox="1"/>
          <p:nvPr/>
        </p:nvSpPr>
        <p:spPr>
          <a:xfrm>
            <a:off x="4648200" y="1013023"/>
            <a:ext cx="4457400" cy="356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2800" b="1">
                <a:latin typeface="Calibri"/>
                <a:ea typeface="Calibri"/>
                <a:cs typeface="Calibri"/>
                <a:sym typeface="Calibri"/>
              </a:rPr>
              <a:t>Obtenir</a:t>
            </a:r>
            <a:r>
              <a:rPr lang="fr-FR" sz="28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Karuta:</a:t>
            </a:r>
            <a:endParaRPr sz="2800"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7"/>
              </a:rPr>
              <a:t>http://eportfolium.com/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8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2800" b="1">
                <a:latin typeface="Calibri"/>
                <a:ea typeface="Calibri"/>
                <a:cs typeface="Calibri"/>
                <a:sym typeface="Calibri"/>
              </a:rPr>
              <a:t>Pour plus d’info</a:t>
            </a:r>
            <a:r>
              <a:rPr lang="fr-FR" sz="28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24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8"/>
              </a:rPr>
              <a:t>jacques.raynauld@gmail.com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F78BFFA-38B6-F392-7337-2E6FE865BD8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47</a:t>
            </a:fld>
            <a:endParaRPr lang="fr-F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Genèse et historique - le nom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9"/>
          <p:cNvSpPr txBox="1">
            <a:spLocks noGrp="1"/>
          </p:cNvSpPr>
          <p:nvPr>
            <p:ph type="body" idx="4294967295"/>
          </p:nvPr>
        </p:nvSpPr>
        <p:spPr>
          <a:xfrm>
            <a:off x="344675" y="1220200"/>
            <a:ext cx="5877900" cy="39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Arial"/>
              <a:buChar char="●"/>
            </a:pPr>
            <a:r>
              <a:rPr lang="fr-FR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Influence de notre partenaire japonais.</a:t>
            </a:r>
            <a:endParaRPr sz="2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Arial"/>
              <a:buChar char="●"/>
            </a:pPr>
            <a:r>
              <a:rPr lang="fr-FR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Karuta (カルタ金) est un type d’armure portée par les guerriers Samouraï durant la période féodale japonaise.</a:t>
            </a:r>
            <a:endParaRPr sz="2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Arial"/>
              <a:buChar char="●"/>
            </a:pPr>
            <a:r>
              <a:rPr lang="fr-FR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Le mot karuta vient du mot portugais signifiant « carte », (carta) car les petites plaques carrées ou rectangulaires qui composent l'armure ressemblent aux cartes à jouer traditionnelles japonaises.</a:t>
            </a:r>
            <a:endParaRPr sz="2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Arial"/>
              <a:buChar char="●"/>
            </a:pPr>
            <a:r>
              <a:rPr lang="fr-FR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Belle analogie entre artefacts, cartes et ePorfolio. </a:t>
            </a:r>
            <a:endParaRPr sz="19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8" name="Google Shape;108;p19" descr="DA-6000 Reproduction of Takeda Shingen Daimyo Armor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99926" y="1008831"/>
            <a:ext cx="1625100" cy="303352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9"/>
          <p:cNvSpPr txBox="1"/>
          <p:nvPr/>
        </p:nvSpPr>
        <p:spPr>
          <a:xfrm>
            <a:off x="6481979" y="3985345"/>
            <a:ext cx="27105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http://www.japanese-armor.com/Takeda-Shinten-Daiymo-Armor.html</a:t>
            </a:r>
            <a:endParaRPr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B7F16A1-63B4-37AE-BB67-FBF55BA40EC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5</a:t>
            </a:fld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Genèse et historique - un projet de recherche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0"/>
          <p:cNvSpPr txBox="1">
            <a:spLocks noGrp="1"/>
          </p:cNvSpPr>
          <p:nvPr>
            <p:ph type="body" idx="4294967295"/>
          </p:nvPr>
        </p:nvSpPr>
        <p:spPr>
          <a:xfrm>
            <a:off x="523475" y="1275278"/>
            <a:ext cx="4815900" cy="27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Arial"/>
              <a:buChar char="●"/>
            </a:pPr>
            <a:r>
              <a:rPr lang="fr-FR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Karuta (</a:t>
            </a:r>
            <a:r>
              <a:rPr lang="fr-FR" sz="20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WAD</a:t>
            </a:r>
            <a:r>
              <a:rPr lang="fr-FR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 est issu d’un </a:t>
            </a:r>
            <a:r>
              <a:rPr lang="fr-FR" sz="20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projet de recherche</a:t>
            </a:r>
            <a:r>
              <a:rPr lang="fr-FR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de MATI Montréal: HEC Montréal, Polytechnique Montréal et Université de Montréal (Fondation J.A. de Sève)</a:t>
            </a:r>
            <a:endParaRPr sz="2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000"/>
              <a:buFont typeface="Arial"/>
              <a:buChar char="●"/>
            </a:pPr>
            <a:r>
              <a:rPr lang="fr-FR"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Extension de Zone Cours,  un système de gestion de plans de cours (maquettes) utilisé à HEC Montréal</a:t>
            </a:r>
            <a:endParaRPr sz="19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6" name="Google Shape;116;p20" descr="logo MATI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09480" y="1371797"/>
            <a:ext cx="2143125" cy="850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91200" y="3016377"/>
            <a:ext cx="2783642" cy="60312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5F5C380-D8FE-B22E-ECDB-4357383A8F5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6</a:t>
            </a:fld>
            <a:endParaRPr lang="fr-F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1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Genèse et historique - déjà 10 ans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21"/>
          <p:cNvSpPr txBox="1"/>
          <p:nvPr/>
        </p:nvSpPr>
        <p:spPr>
          <a:xfrm>
            <a:off x="4572000" y="1118775"/>
            <a:ext cx="4157400" cy="23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200"/>
              <a:buChar char="●"/>
            </a:pPr>
            <a:r>
              <a:rPr lang="fr-FR" sz="2200">
                <a:latin typeface="Calibri"/>
                <a:ea typeface="Calibri"/>
                <a:cs typeface="Calibri"/>
                <a:sym typeface="Calibri"/>
              </a:rPr>
              <a:t>Conseil international de gouvernance  2018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200"/>
              <a:buChar char="●"/>
            </a:pPr>
            <a:r>
              <a:rPr lang="fr-FR" sz="2200">
                <a:latin typeface="Calibri"/>
                <a:ea typeface="Calibri"/>
                <a:cs typeface="Calibri"/>
                <a:sym typeface="Calibri"/>
              </a:rPr>
              <a:t>Karuta 2.4 Mai 2019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200"/>
              <a:buChar char="●"/>
            </a:pPr>
            <a:r>
              <a:rPr lang="fr-FR" sz="2200">
                <a:latin typeface="Calibri"/>
                <a:ea typeface="Calibri"/>
                <a:cs typeface="Calibri"/>
                <a:sym typeface="Calibri"/>
              </a:rPr>
              <a:t>Karuta 3.0   Mai 2020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200"/>
              <a:buChar char="●"/>
            </a:pPr>
            <a:r>
              <a:rPr lang="fr-FR" sz="2200">
                <a:latin typeface="Calibri"/>
                <a:ea typeface="Calibri"/>
                <a:cs typeface="Calibri"/>
                <a:sym typeface="Calibri"/>
              </a:rPr>
              <a:t>Projet Avenir ESR 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200"/>
              <a:buChar char="●"/>
            </a:pPr>
            <a:r>
              <a:rPr lang="fr-FR" sz="2200">
                <a:latin typeface="Calibri"/>
                <a:ea typeface="Calibri"/>
                <a:cs typeface="Calibri"/>
                <a:sym typeface="Calibri"/>
              </a:rPr>
              <a:t>Karutathon Décembre 2023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21"/>
          <p:cNvSpPr txBox="1"/>
          <p:nvPr/>
        </p:nvSpPr>
        <p:spPr>
          <a:xfrm>
            <a:off x="344675" y="966375"/>
            <a:ext cx="41574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200"/>
              <a:buChar char="●"/>
            </a:pPr>
            <a:r>
              <a:rPr lang="fr-FR" sz="2200">
                <a:latin typeface="Calibri"/>
                <a:ea typeface="Calibri"/>
                <a:cs typeface="Calibri"/>
                <a:sym typeface="Calibri"/>
              </a:rPr>
              <a:t>Karuta 1.0  Mai 2014 (partenaires)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200"/>
              <a:buChar char="●"/>
            </a:pPr>
            <a:r>
              <a:rPr lang="fr-FR" sz="2200">
                <a:latin typeface="Calibri"/>
                <a:ea typeface="Calibri"/>
                <a:cs typeface="Calibri"/>
                <a:sym typeface="Calibri"/>
              </a:rPr>
              <a:t>Projet Apereo Octobre 2015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200"/>
              <a:buChar char="●"/>
            </a:pPr>
            <a:r>
              <a:rPr lang="fr-FR" sz="2200">
                <a:latin typeface="Calibri"/>
                <a:ea typeface="Calibri"/>
                <a:cs typeface="Calibri"/>
                <a:sym typeface="Calibri"/>
              </a:rPr>
              <a:t>Karuta 2.0   Mai 2016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A8E8"/>
              </a:buClr>
              <a:buSzPts val="2200"/>
              <a:buChar char="●"/>
            </a:pPr>
            <a:r>
              <a:rPr lang="fr-FR" sz="2200">
                <a:latin typeface="Calibri"/>
                <a:ea typeface="Calibri"/>
                <a:cs typeface="Calibri"/>
                <a:sym typeface="Calibri"/>
              </a:rPr>
              <a:t>ePortfolio IUT2 Grenoble (2014-2020)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21" descr="https://encrypted-tbn1.gstatic.com/images?q=tbn:ANd9GcSQae-y--35uQ2eoQIonszsjT2CAnh-_-rI8LiGt09YDnBlI6kcew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92690" y="3898485"/>
            <a:ext cx="657225" cy="65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1" descr="https://encrypted-tbn1.gstatic.com/images?q=tbn:ANd9GcTZNOcLAtKGCmxcT6Qqzo7CZCW6iRY3oSWKMWbUWo3NJPsAB9Jrfw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26310" y="4028064"/>
            <a:ext cx="686570" cy="525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1" descr="Hom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3067" y="4066963"/>
            <a:ext cx="976978" cy="496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239777" y="4162641"/>
            <a:ext cx="1663566" cy="373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93819" y="3953780"/>
            <a:ext cx="738997" cy="7389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9BB73A1-3F0B-EA96-D3AA-9E15A1A7E58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7</a:t>
            </a:fld>
            <a:endParaRPr lang="fr-F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2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Genèse et historique - Karuta 1.0 (2013-15)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5" name="Google Shape;135;p22" descr="https://encrypted-tbn1.gstatic.com/images?q=tbn:ANd9GcSQae-y--35uQ2eoQIonszsjT2CAnh-_-rI8LiGt09YDnBlI6kcew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38515" y="1334360"/>
            <a:ext cx="657225" cy="65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2" descr="https://encrypted-tbn1.gstatic.com/images?q=tbn:ANd9GcTZNOcLAtKGCmxcT6Qqzo7CZCW6iRY3oSWKMWbUWo3NJPsAB9Jrfw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21092" y="1284878"/>
            <a:ext cx="857982" cy="65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2" descr="Hom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55877" y="3995421"/>
            <a:ext cx="1409175" cy="71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2"/>
          <p:cNvSpPr/>
          <p:nvPr/>
        </p:nvSpPr>
        <p:spPr>
          <a:xfrm>
            <a:off x="2677800" y="1305475"/>
            <a:ext cx="3390600" cy="3170100"/>
          </a:xfrm>
          <a:prstGeom prst="ellipse">
            <a:avLst/>
          </a:prstGeom>
          <a:noFill/>
          <a:ln w="762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139" name="Google Shape;139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435375" y="2594275"/>
            <a:ext cx="1884574" cy="65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96025" y="2462224"/>
            <a:ext cx="1663575" cy="469097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2"/>
          <p:cNvSpPr txBox="1"/>
          <p:nvPr/>
        </p:nvSpPr>
        <p:spPr>
          <a:xfrm>
            <a:off x="6390825" y="2877750"/>
            <a:ext cx="2438700" cy="103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Octobre 2015</a:t>
            </a:r>
            <a:endParaRPr sz="18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222222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Ian Dolphin</a:t>
            </a:r>
            <a:endParaRPr sz="24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>
                <a:solidFill>
                  <a:srgbClr val="222222"/>
                </a:solidFill>
                <a:highlight>
                  <a:srgbClr val="FFFFFF"/>
                </a:highlight>
              </a:rPr>
              <a:t>Educational Community License </a:t>
            </a:r>
            <a:endParaRPr sz="12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>
                <a:solidFill>
                  <a:srgbClr val="222222"/>
                </a:solidFill>
                <a:highlight>
                  <a:srgbClr val="FFFFFF"/>
                </a:highlight>
              </a:rPr>
              <a:t>Version 2.0, April 2007</a:t>
            </a:r>
            <a:endParaRPr sz="12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2" name="Google Shape;142;p22" descr="logo MATI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56475" y="3886400"/>
            <a:ext cx="1656894" cy="65722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2"/>
          <p:cNvSpPr txBox="1"/>
          <p:nvPr/>
        </p:nvSpPr>
        <p:spPr>
          <a:xfrm>
            <a:off x="3629875" y="2036850"/>
            <a:ext cx="1471500" cy="4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rPr>
              <a:t>Projet</a:t>
            </a:r>
            <a:endParaRPr sz="2800" b="1">
              <a:solidFill>
                <a:schemeClr val="accent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22"/>
          <p:cNvSpPr txBox="1"/>
          <p:nvPr/>
        </p:nvSpPr>
        <p:spPr>
          <a:xfrm>
            <a:off x="7029400" y="3999343"/>
            <a:ext cx="16959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OSP Sakai</a:t>
            </a:r>
            <a:endParaRPr sz="2000" b="1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Janice Smith</a:t>
            </a:r>
            <a:endParaRPr sz="1800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5" name="Google Shape;145;p22"/>
          <p:cNvCxnSpPr>
            <a:stCxn id="136" idx="3"/>
          </p:cNvCxnSpPr>
          <p:nvPr/>
        </p:nvCxnSpPr>
        <p:spPr>
          <a:xfrm>
            <a:off x="2479074" y="1613490"/>
            <a:ext cx="898500" cy="5652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46" name="Google Shape;146;p22"/>
          <p:cNvCxnSpPr/>
          <p:nvPr/>
        </p:nvCxnSpPr>
        <p:spPr>
          <a:xfrm rot="10800000" flipH="1">
            <a:off x="2859050" y="3414800"/>
            <a:ext cx="645000" cy="7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47" name="Google Shape;147;p22"/>
          <p:cNvSpPr/>
          <p:nvPr/>
        </p:nvSpPr>
        <p:spPr>
          <a:xfrm>
            <a:off x="672725" y="2248825"/>
            <a:ext cx="1617900" cy="1386300"/>
          </a:xfrm>
          <a:prstGeom prst="ellipse">
            <a:avLst/>
          </a:prstGeom>
          <a:solidFill>
            <a:srgbClr val="FAE5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148" name="Google Shape;148;p22"/>
          <p:cNvSpPr txBox="1"/>
          <p:nvPr/>
        </p:nvSpPr>
        <p:spPr>
          <a:xfrm>
            <a:off x="603075" y="2409125"/>
            <a:ext cx="1884600" cy="816000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Différents partenaires</a:t>
            </a: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22"/>
          <p:cNvSpPr txBox="1"/>
          <p:nvPr/>
        </p:nvSpPr>
        <p:spPr>
          <a:xfrm>
            <a:off x="171400" y="1388000"/>
            <a:ext cx="16959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Lionel Phillipi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Directeur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0" name="Google Shape;150;p22"/>
          <p:cNvCxnSpPr/>
          <p:nvPr/>
        </p:nvCxnSpPr>
        <p:spPr>
          <a:xfrm>
            <a:off x="1411250" y="3391100"/>
            <a:ext cx="60300" cy="6507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51" name="Google Shape;151;p22"/>
          <p:cNvSpPr txBox="1"/>
          <p:nvPr/>
        </p:nvSpPr>
        <p:spPr>
          <a:xfrm>
            <a:off x="6800800" y="1159400"/>
            <a:ext cx="1695900" cy="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Pilote Kyoto U</a:t>
            </a:r>
            <a:endParaRPr sz="20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Shoji Kajita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DF4415DF-702B-4F76-B172-76908175B0D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8</a:t>
            </a:fld>
            <a:endParaRPr lang="fr-F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3"/>
          <p:cNvSpPr txBox="1">
            <a:spLocks noGrp="1"/>
          </p:cNvSpPr>
          <p:nvPr>
            <p:ph type="title"/>
          </p:nvPr>
        </p:nvSpPr>
        <p:spPr>
          <a:xfrm>
            <a:off x="-8092350" y="3707925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Genèse et historique - Merci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7" name="Google Shape;157;p23"/>
          <p:cNvPicPr preferRelativeResize="0"/>
          <p:nvPr/>
        </p:nvPicPr>
        <p:blipFill rotWithShape="1">
          <a:blip r:embed="rId3">
            <a:alphaModFix/>
          </a:blip>
          <a:srcRect l="15446" t="31924" r="13565" b="5540"/>
          <a:stretch/>
        </p:blipFill>
        <p:spPr>
          <a:xfrm>
            <a:off x="958402" y="1172212"/>
            <a:ext cx="5072889" cy="3351725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3"/>
          <p:cNvSpPr txBox="1"/>
          <p:nvPr/>
        </p:nvSpPr>
        <p:spPr>
          <a:xfrm>
            <a:off x="505501" y="4564925"/>
            <a:ext cx="69591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Arrière:  Janice Smith, Nobry Ouk, Marc Vassoile, Olivier Gerbé, Jacques Raynauld</a:t>
            </a:r>
            <a:br>
              <a:rPr lang="fr-FR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-FR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Avant:  Neil Cadin (Apereo), Eric Giraudin, Isabelle Roy, Dinh Lan Anh, Octobre 2015 </a:t>
            </a:r>
            <a:endParaRPr>
              <a:solidFill>
                <a:srgbClr val="21212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23"/>
          <p:cNvSpPr txBox="1"/>
          <p:nvPr/>
        </p:nvSpPr>
        <p:spPr>
          <a:xfrm>
            <a:off x="6274050" y="1113625"/>
            <a:ext cx="2499300" cy="97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2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Un merci particulier à Olivier Gerbé </a:t>
            </a:r>
            <a:endParaRPr sz="22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3"/>
          <p:cNvSpPr txBox="1">
            <a:spLocks noGrp="1"/>
          </p:cNvSpPr>
          <p:nvPr>
            <p:ph type="title"/>
          </p:nvPr>
        </p:nvSpPr>
        <p:spPr>
          <a:xfrm>
            <a:off x="344675" y="200100"/>
            <a:ext cx="8304000" cy="8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</a:pPr>
            <a:r>
              <a:rPr lang="fr-FR"/>
              <a:t>Genèse et historique - Merci à l’équipe Karuta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1" name="Google Shape;161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19927" y="1947541"/>
            <a:ext cx="1663566" cy="37398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3"/>
          <p:cNvSpPr txBox="1"/>
          <p:nvPr/>
        </p:nvSpPr>
        <p:spPr>
          <a:xfrm>
            <a:off x="6606050" y="2585200"/>
            <a:ext cx="1938600" cy="2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2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Éric Giraudin</a:t>
            </a:r>
            <a:endParaRPr sz="22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3" name="Google Shape;163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72650" y="3137875"/>
            <a:ext cx="1537326" cy="6913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84C161C-A802-7949-1FBE-5F7ADAF1E72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9</a:t>
            </a:fld>
            <a:endParaRPr lang="fr-F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dern Writer">
  <a:themeElements>
    <a:clrScheme name="Modern Writer">
      <a:dk1>
        <a:srgbClr val="E91D63"/>
      </a:dk1>
      <a:lt1>
        <a:srgbClr val="FFFFFF"/>
      </a:lt1>
      <a:dk2>
        <a:srgbClr val="424242"/>
      </a:dk2>
      <a:lt2>
        <a:srgbClr val="999999"/>
      </a:lt2>
      <a:accent1>
        <a:srgbClr val="607D8B"/>
      </a:accent1>
      <a:accent2>
        <a:srgbClr val="673AB7"/>
      </a:accent2>
      <a:accent3>
        <a:srgbClr val="9C26B0"/>
      </a:accent3>
      <a:accent4>
        <a:srgbClr val="0090AC"/>
      </a:accent4>
      <a:accent5>
        <a:srgbClr val="01AFD1"/>
      </a:accent5>
      <a:accent6>
        <a:srgbClr val="F8E71C"/>
      </a:accent6>
      <a:hlink>
        <a:srgbClr val="01AFD1"/>
      </a:hlink>
      <a:folHlink>
        <a:srgbClr val="01AF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1800</Words>
  <Application>Microsoft Office PowerPoint</Application>
  <PresentationFormat>Affichage à l'écran (16:9)</PresentationFormat>
  <Paragraphs>314</Paragraphs>
  <Slides>47</Slides>
  <Notes>47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47</vt:i4>
      </vt:variant>
    </vt:vector>
  </HeadingPairs>
  <TitlesOfParts>
    <vt:vector size="53" baseType="lpstr">
      <vt:lpstr>Arial</vt:lpstr>
      <vt:lpstr>Calibri</vt:lpstr>
      <vt:lpstr>Amatic SC</vt:lpstr>
      <vt:lpstr>Oswald</vt:lpstr>
      <vt:lpstr>Source Code Pro</vt:lpstr>
      <vt:lpstr>Modern Writer</vt:lpstr>
      <vt:lpstr>Karuta OSP - 10 ans déjà! Bilan et perspectives</vt:lpstr>
      <vt:lpstr>Résumé</vt:lpstr>
      <vt:lpstr>Courte présentation</vt:lpstr>
      <vt:lpstr>Aperçu de la présentation</vt:lpstr>
      <vt:lpstr>Genèse et historique - le nom</vt:lpstr>
      <vt:lpstr>Genèse et historique - un projet de recherche</vt:lpstr>
      <vt:lpstr>Genèse et historique - déjà 10 ans</vt:lpstr>
      <vt:lpstr>Genèse et historique - Karuta 1.0 (2013-15)</vt:lpstr>
      <vt:lpstr>Genèse et historique - Merci</vt:lpstr>
      <vt:lpstr>Présentation PowerPoint</vt:lpstr>
      <vt:lpstr>Genèse et historique - Karuta 2.0-2.4 (2015-19)</vt:lpstr>
      <vt:lpstr>Présentation PowerPoint</vt:lpstr>
      <vt:lpstr>Présentation PowerPoint</vt:lpstr>
      <vt:lpstr>Présentation PowerPoint</vt:lpstr>
      <vt:lpstr>Genèse et historique - Karuta 3.0 (2020)</vt:lpstr>
      <vt:lpstr>Présentation PowerPoint</vt:lpstr>
      <vt:lpstr>Genèse et historique - Karuta 3.0 (2023)</vt:lpstr>
      <vt:lpstr>Présentation PowerPoint</vt:lpstr>
      <vt:lpstr>… dévelopé à l’aide de la communauté</vt:lpstr>
      <vt:lpstr>Un outil portfolio …</vt:lpstr>
      <vt:lpstr>Un outil portfolio  … </vt:lpstr>
      <vt:lpstr>Un outil portfolio … flexible</vt:lpstr>
      <vt:lpstr>Un outil portfolio flexible … pour prototyper</vt:lpstr>
      <vt:lpstr>La flexibilité:  avantages … </vt:lpstr>
      <vt:lpstr>La flexibilité:  avantages … </vt:lpstr>
      <vt:lpstr>La flexibilité:  avantages … </vt:lpstr>
      <vt:lpstr>La flexibilité:  avantages …</vt:lpstr>
      <vt:lpstr>La flexibilité:  de plus en plus de ressources …</vt:lpstr>
      <vt:lpstr>La flexibilité : de plus en plus de fonctionnalités</vt:lpstr>
      <vt:lpstr>La flexibilité :  avantages …</vt:lpstr>
      <vt:lpstr>La flexibilité :  export …</vt:lpstr>
      <vt:lpstr>La flexibilité :  …. limites</vt:lpstr>
      <vt:lpstr>Les innovations principales - outil performant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Karuta 2028:  Le rôle important de la communauté</vt:lpstr>
      <vt:lpstr>Karuta 2028 :  Le rôle important de la communauté</vt:lpstr>
      <vt:lpstr>Karuta x.x (2028) La nouvelle frontière</vt:lpstr>
      <vt:lpstr>Conclusion</vt:lpstr>
      <vt:lpstr>Pour en savoir plus ...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Karuta OSP - 10 ans déjà! Bilan et perspectives</dc:title>
  <cp:lastModifiedBy>Jacques Raynauld</cp:lastModifiedBy>
  <cp:revision>3</cp:revision>
  <dcterms:modified xsi:type="dcterms:W3CDTF">2023-12-10T13:30:38Z</dcterms:modified>
</cp:coreProperties>
</file>