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1" r:id="rId6"/>
    <p:sldId id="266" r:id="rId7"/>
    <p:sldId id="262" r:id="rId8"/>
    <p:sldId id="260" r:id="rId9"/>
    <p:sldId id="265" r:id="rId10"/>
  </p:sldIdLst>
  <p:sldSz cx="9144000" cy="6858000" type="screen4x3"/>
  <p:notesSz cx="6799263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ine Pouillaude" initials="KP" lastIdx="1" clrIdx="0">
    <p:extLst>
      <p:ext uri="{19B8F6BF-5375-455C-9EA6-DF929625EA0E}">
        <p15:presenceInfo xmlns:p15="http://schemas.microsoft.com/office/powerpoint/2012/main" userId="Karine Pouillaude" providerId="None"/>
      </p:ext>
    </p:extLst>
  </p:cmAuthor>
  <p:cmAuthor id="2" name="Christelle Thuillier" initials="CT" lastIdx="2" clrIdx="1">
    <p:extLst>
      <p:ext uri="{19B8F6BF-5375-455C-9EA6-DF929625EA0E}">
        <p15:presenceInfo xmlns:p15="http://schemas.microsoft.com/office/powerpoint/2012/main" userId="Christelle Thuilli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194CA5"/>
    <a:srgbClr val="F66013"/>
    <a:srgbClr val="14902D"/>
    <a:srgbClr val="0E63A3"/>
    <a:srgbClr val="AE1619"/>
    <a:srgbClr val="1FB346"/>
    <a:srgbClr val="9D0B0B"/>
    <a:srgbClr val="7598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58" autoAdjust="0"/>
    <p:restoredTop sz="94653" autoAdjust="0"/>
  </p:normalViewPr>
  <p:slideViewPr>
    <p:cSldViewPr>
      <p:cViewPr varScale="1">
        <p:scale>
          <a:sx n="147" d="100"/>
          <a:sy n="147" d="100"/>
        </p:scale>
        <p:origin x="48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9-23T10:04:26.76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541966-FC8A-4D0B-8047-F5D20F49CD8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10200DC5-A573-477E-ADCF-49B14DDDEB1C}">
      <dgm:prSet phldrT="[Texte]" custT="1"/>
      <dgm:spPr/>
      <dgm:t>
        <a:bodyPr/>
        <a:lstStyle/>
        <a:p>
          <a:r>
            <a:rPr lang="fr-FR" sz="1200" dirty="0" smtClean="0">
              <a:latin typeface="Arial" panose="020B0604020202020204" pitchFamily="34" charset="0"/>
              <a:cs typeface="Arial" panose="020B0604020202020204" pitchFamily="34" charset="0"/>
            </a:rPr>
            <a:t>Missions du SFI</a:t>
          </a:r>
          <a:endParaRPr lang="fr-F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27417F-8E98-4D44-9A7D-4889A8F9E23B}" type="parTrans" cxnId="{CE5EB597-8B32-4088-9BC7-FB5B0FE6D341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FCF6AA-2106-4E3A-B968-9730CCE12AB2}" type="sibTrans" cxnId="{CE5EB597-8B32-4088-9BC7-FB5B0FE6D341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55A5E0-672F-4253-8BB6-897427062745}">
      <dgm:prSet phldrT="[Texte]" custT="1"/>
      <dgm:spPr/>
      <dgm:t>
        <a:bodyPr/>
        <a:lstStyle/>
        <a:p>
          <a:r>
            <a:rPr lang="fr-FR" sz="1200" dirty="0" smtClean="0">
              <a:latin typeface="Arial" panose="020B0604020202020204" pitchFamily="34" charset="0"/>
              <a:cs typeface="Arial" panose="020B0604020202020204" pitchFamily="34" charset="0"/>
            </a:rPr>
            <a:t>Les démarches administratives</a:t>
          </a:r>
          <a:endParaRPr lang="fr-F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3503E8-0B2C-4422-B29B-2804F14FEC64}" type="parTrans" cxnId="{913FD9B8-4D2D-489D-8C65-A7551D4D074B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1A77E-5E4E-4BBC-BB38-63678B6AC083}" type="sibTrans" cxnId="{913FD9B8-4D2D-489D-8C65-A7551D4D074B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E34652-82B5-4D57-BBCD-BB65BE057FAB}">
      <dgm:prSet phldrT="[Texte]" custT="1"/>
      <dgm:spPr/>
      <dgm:t>
        <a:bodyPr/>
        <a:lstStyle/>
        <a:p>
          <a:r>
            <a:rPr lang="fr-FR" sz="1200" dirty="0" smtClean="0">
              <a:latin typeface="Arial" panose="020B0604020202020204" pitchFamily="34" charset="0"/>
              <a:cs typeface="Arial" panose="020B0604020202020204" pitchFamily="34" charset="0"/>
            </a:rPr>
            <a:t>Les plateformes de candidature</a:t>
          </a:r>
          <a:endParaRPr lang="fr-F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540BB9-AFE6-43B1-8C5D-E37AF536FA02}" type="parTrans" cxnId="{FD97F0C2-5E01-45F3-8215-5426AA38D0C4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352A9E-2333-4BCE-A9DE-52BB37E270AD}" type="sibTrans" cxnId="{FD97F0C2-5E01-45F3-8215-5426AA38D0C4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8E4D00-2635-4947-9B7B-894015AC3E4A}">
      <dgm:prSet phldrT="[Texte]" custT="1"/>
      <dgm:spPr/>
      <dgm:t>
        <a:bodyPr/>
        <a:lstStyle/>
        <a:p>
          <a:r>
            <a:rPr lang="fr-FR" sz="1200" dirty="0" smtClean="0">
              <a:latin typeface="Arial" panose="020B0604020202020204" pitchFamily="34" charset="0"/>
              <a:cs typeface="Arial" panose="020B0604020202020204" pitchFamily="34" charset="0"/>
            </a:rPr>
            <a:t>Les inscriptions administratives</a:t>
          </a:r>
          <a:endParaRPr lang="fr-F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BF086F-2BD1-41BA-98A3-8DFDE72A4666}" type="parTrans" cxnId="{105F5584-BA85-41BE-AB73-1086A219B62C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571859-044D-4F01-941A-D48151D240D0}" type="sibTrans" cxnId="{105F5584-BA85-41BE-AB73-1086A219B62C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617B5F-2369-44BE-B405-4E7CF2BEC83B}">
      <dgm:prSet phldrT="[Texte]" custT="1"/>
      <dgm:spPr/>
      <dgm:t>
        <a:bodyPr/>
        <a:lstStyle/>
        <a:p>
          <a:r>
            <a:rPr lang="fr-FR" sz="1200" dirty="0" smtClean="0">
              <a:latin typeface="Arial" panose="020B0604020202020204" pitchFamily="34" charset="0"/>
              <a:cs typeface="Arial" panose="020B0604020202020204" pitchFamily="34" charset="0"/>
            </a:rPr>
            <a:t>APOGÉE</a:t>
          </a:r>
          <a:endParaRPr lang="fr-F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40B736-2B0C-4357-B613-0E9E88708683}" type="parTrans" cxnId="{EDB88397-564F-4898-9B02-CA7F0ACCA824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5D2135-201A-46D8-A8D6-58A038140D06}" type="sibTrans" cxnId="{EDB88397-564F-4898-9B02-CA7F0ACCA824}">
      <dgm:prSet/>
      <dgm:spPr/>
      <dgm:t>
        <a:bodyPr/>
        <a:lstStyle/>
        <a:p>
          <a:endParaRPr lang="fr-FR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D063A0-5DA6-4CAB-83CA-BD9B2485F71A}" type="pres">
      <dgm:prSet presAssocID="{C8541966-FC8A-4D0B-8047-F5D20F49CD8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13A17F4-FA7B-41BE-AA1C-EDAD90CE5EF7}" type="pres">
      <dgm:prSet presAssocID="{10200DC5-A573-477E-ADCF-49B14DDDEB1C}" presName="centerShape" presStyleLbl="node0" presStyleIdx="0" presStyleCnt="1"/>
      <dgm:spPr/>
      <dgm:t>
        <a:bodyPr/>
        <a:lstStyle/>
        <a:p>
          <a:endParaRPr lang="fr-FR"/>
        </a:p>
      </dgm:t>
    </dgm:pt>
    <dgm:pt modelId="{4505221B-3162-4068-BC04-3F92884BA94E}" type="pres">
      <dgm:prSet presAssocID="{243503E8-0B2C-4422-B29B-2804F14FEC64}" presName="parTrans" presStyleLbl="bgSibTrans2D1" presStyleIdx="0" presStyleCnt="4"/>
      <dgm:spPr/>
      <dgm:t>
        <a:bodyPr/>
        <a:lstStyle/>
        <a:p>
          <a:endParaRPr lang="fr-FR"/>
        </a:p>
      </dgm:t>
    </dgm:pt>
    <dgm:pt modelId="{01FEB574-BA2B-4596-B891-04A3B64034EA}" type="pres">
      <dgm:prSet presAssocID="{D755A5E0-672F-4253-8BB6-89742706274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41145E-4BF6-4C99-A6C8-2D1D8F15FB0D}" type="pres">
      <dgm:prSet presAssocID="{7E540BB9-AFE6-43B1-8C5D-E37AF536FA02}" presName="parTrans" presStyleLbl="bgSibTrans2D1" presStyleIdx="1" presStyleCnt="4"/>
      <dgm:spPr/>
      <dgm:t>
        <a:bodyPr/>
        <a:lstStyle/>
        <a:p>
          <a:endParaRPr lang="fr-FR"/>
        </a:p>
      </dgm:t>
    </dgm:pt>
    <dgm:pt modelId="{5B36B320-7304-4B97-B076-89EEE9955C05}" type="pres">
      <dgm:prSet presAssocID="{80E34652-82B5-4D57-BBCD-BB65BE057FA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458337-9E86-4F25-9EFA-4A08E320134B}" type="pres">
      <dgm:prSet presAssocID="{F7BF086F-2BD1-41BA-98A3-8DFDE72A4666}" presName="parTrans" presStyleLbl="bgSibTrans2D1" presStyleIdx="2" presStyleCnt="4"/>
      <dgm:spPr/>
      <dgm:t>
        <a:bodyPr/>
        <a:lstStyle/>
        <a:p>
          <a:endParaRPr lang="fr-FR"/>
        </a:p>
      </dgm:t>
    </dgm:pt>
    <dgm:pt modelId="{CD295D53-990E-4EF1-9270-0D7B4C77E5EF}" type="pres">
      <dgm:prSet presAssocID="{278E4D00-2635-4947-9B7B-894015AC3E4A}" presName="node" presStyleLbl="node1" presStyleIdx="2" presStyleCnt="4" custRadScaleRad="100827" custRadScaleInc="-148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4E7AD5-5058-4274-8007-F6C2E2CB3712}" type="pres">
      <dgm:prSet presAssocID="{1F40B736-2B0C-4357-B613-0E9E88708683}" presName="parTrans" presStyleLbl="bgSibTrans2D1" presStyleIdx="3" presStyleCnt="4"/>
      <dgm:spPr/>
      <dgm:t>
        <a:bodyPr/>
        <a:lstStyle/>
        <a:p>
          <a:endParaRPr lang="fr-FR"/>
        </a:p>
      </dgm:t>
    </dgm:pt>
    <dgm:pt modelId="{312755F0-10F9-4466-8E6F-3DB0D9C7C023}" type="pres">
      <dgm:prSet presAssocID="{A0617B5F-2369-44BE-B405-4E7CF2BEC83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665B702-3190-42CB-BDAE-453705E7F938}" type="presOf" srcId="{278E4D00-2635-4947-9B7B-894015AC3E4A}" destId="{CD295D53-990E-4EF1-9270-0D7B4C77E5EF}" srcOrd="0" destOrd="0" presId="urn:microsoft.com/office/officeart/2005/8/layout/radial4"/>
    <dgm:cxn modelId="{913FD9B8-4D2D-489D-8C65-A7551D4D074B}" srcId="{10200DC5-A573-477E-ADCF-49B14DDDEB1C}" destId="{D755A5E0-672F-4253-8BB6-897427062745}" srcOrd="0" destOrd="0" parTransId="{243503E8-0B2C-4422-B29B-2804F14FEC64}" sibTransId="{3711A77E-5E4E-4BBC-BB38-63678B6AC083}"/>
    <dgm:cxn modelId="{7FD67510-E816-4279-B732-70E854FA90ED}" type="presOf" srcId="{A0617B5F-2369-44BE-B405-4E7CF2BEC83B}" destId="{312755F0-10F9-4466-8E6F-3DB0D9C7C023}" srcOrd="0" destOrd="0" presId="urn:microsoft.com/office/officeart/2005/8/layout/radial4"/>
    <dgm:cxn modelId="{F1AFB8BB-A5D5-4CE5-ACFB-556453B66552}" type="presOf" srcId="{243503E8-0B2C-4422-B29B-2804F14FEC64}" destId="{4505221B-3162-4068-BC04-3F92884BA94E}" srcOrd="0" destOrd="0" presId="urn:microsoft.com/office/officeart/2005/8/layout/radial4"/>
    <dgm:cxn modelId="{FD97F0C2-5E01-45F3-8215-5426AA38D0C4}" srcId="{10200DC5-A573-477E-ADCF-49B14DDDEB1C}" destId="{80E34652-82B5-4D57-BBCD-BB65BE057FAB}" srcOrd="1" destOrd="0" parTransId="{7E540BB9-AFE6-43B1-8C5D-E37AF536FA02}" sibTransId="{00352A9E-2333-4BCE-A9DE-52BB37E270AD}"/>
    <dgm:cxn modelId="{4176212F-D313-4C49-9938-6AB7BA124862}" type="presOf" srcId="{1F40B736-2B0C-4357-B613-0E9E88708683}" destId="{6E4E7AD5-5058-4274-8007-F6C2E2CB3712}" srcOrd="0" destOrd="0" presId="urn:microsoft.com/office/officeart/2005/8/layout/radial4"/>
    <dgm:cxn modelId="{EDB88397-564F-4898-9B02-CA7F0ACCA824}" srcId="{10200DC5-A573-477E-ADCF-49B14DDDEB1C}" destId="{A0617B5F-2369-44BE-B405-4E7CF2BEC83B}" srcOrd="3" destOrd="0" parTransId="{1F40B736-2B0C-4357-B613-0E9E88708683}" sibTransId="{5B5D2135-201A-46D8-A8D6-58A038140D06}"/>
    <dgm:cxn modelId="{CE5EB597-8B32-4088-9BC7-FB5B0FE6D341}" srcId="{C8541966-FC8A-4D0B-8047-F5D20F49CD8F}" destId="{10200DC5-A573-477E-ADCF-49B14DDDEB1C}" srcOrd="0" destOrd="0" parTransId="{0727417F-8E98-4D44-9A7D-4889A8F9E23B}" sibTransId="{1EFCF6AA-2106-4E3A-B968-9730CCE12AB2}"/>
    <dgm:cxn modelId="{303E79E4-605F-45DA-9B10-257B954DFC47}" type="presOf" srcId="{D755A5E0-672F-4253-8BB6-897427062745}" destId="{01FEB574-BA2B-4596-B891-04A3B64034EA}" srcOrd="0" destOrd="0" presId="urn:microsoft.com/office/officeart/2005/8/layout/radial4"/>
    <dgm:cxn modelId="{B2A4C1BB-291E-4C0B-8E63-5048F6601625}" type="presOf" srcId="{F7BF086F-2BD1-41BA-98A3-8DFDE72A4666}" destId="{9A458337-9E86-4F25-9EFA-4A08E320134B}" srcOrd="0" destOrd="0" presId="urn:microsoft.com/office/officeart/2005/8/layout/radial4"/>
    <dgm:cxn modelId="{B0978190-ED3D-4CC5-BFF1-BD65981D323B}" type="presOf" srcId="{80E34652-82B5-4D57-BBCD-BB65BE057FAB}" destId="{5B36B320-7304-4B97-B076-89EEE9955C05}" srcOrd="0" destOrd="0" presId="urn:microsoft.com/office/officeart/2005/8/layout/radial4"/>
    <dgm:cxn modelId="{514C2A73-6EBA-468A-AC8E-D6E6703070B5}" type="presOf" srcId="{10200DC5-A573-477E-ADCF-49B14DDDEB1C}" destId="{E13A17F4-FA7B-41BE-AA1C-EDAD90CE5EF7}" srcOrd="0" destOrd="0" presId="urn:microsoft.com/office/officeart/2005/8/layout/radial4"/>
    <dgm:cxn modelId="{137A15D6-C464-4C5B-8DAA-FA2FEBC579BC}" type="presOf" srcId="{C8541966-FC8A-4D0B-8047-F5D20F49CD8F}" destId="{00D063A0-5DA6-4CAB-83CA-BD9B2485F71A}" srcOrd="0" destOrd="0" presId="urn:microsoft.com/office/officeart/2005/8/layout/radial4"/>
    <dgm:cxn modelId="{A476B5D0-009C-4D00-AE1D-CE992A2F4B46}" type="presOf" srcId="{7E540BB9-AFE6-43B1-8C5D-E37AF536FA02}" destId="{8041145E-4BF6-4C99-A6C8-2D1D8F15FB0D}" srcOrd="0" destOrd="0" presId="urn:microsoft.com/office/officeart/2005/8/layout/radial4"/>
    <dgm:cxn modelId="{105F5584-BA85-41BE-AB73-1086A219B62C}" srcId="{10200DC5-A573-477E-ADCF-49B14DDDEB1C}" destId="{278E4D00-2635-4947-9B7B-894015AC3E4A}" srcOrd="2" destOrd="0" parTransId="{F7BF086F-2BD1-41BA-98A3-8DFDE72A4666}" sibTransId="{FB571859-044D-4F01-941A-D48151D240D0}"/>
    <dgm:cxn modelId="{4DBCB25C-FBAB-41D3-82EA-BF08F08BC18A}" type="presParOf" srcId="{00D063A0-5DA6-4CAB-83CA-BD9B2485F71A}" destId="{E13A17F4-FA7B-41BE-AA1C-EDAD90CE5EF7}" srcOrd="0" destOrd="0" presId="urn:microsoft.com/office/officeart/2005/8/layout/radial4"/>
    <dgm:cxn modelId="{7FD2CCF4-318F-446D-BFB5-9C37260BBB7A}" type="presParOf" srcId="{00D063A0-5DA6-4CAB-83CA-BD9B2485F71A}" destId="{4505221B-3162-4068-BC04-3F92884BA94E}" srcOrd="1" destOrd="0" presId="urn:microsoft.com/office/officeart/2005/8/layout/radial4"/>
    <dgm:cxn modelId="{2B9755A8-3064-44B4-AF45-15E7CA7661A7}" type="presParOf" srcId="{00D063A0-5DA6-4CAB-83CA-BD9B2485F71A}" destId="{01FEB574-BA2B-4596-B891-04A3B64034EA}" srcOrd="2" destOrd="0" presId="urn:microsoft.com/office/officeart/2005/8/layout/radial4"/>
    <dgm:cxn modelId="{546AD88D-46D9-4DAC-90F3-32D5E41C8283}" type="presParOf" srcId="{00D063A0-5DA6-4CAB-83CA-BD9B2485F71A}" destId="{8041145E-4BF6-4C99-A6C8-2D1D8F15FB0D}" srcOrd="3" destOrd="0" presId="urn:microsoft.com/office/officeart/2005/8/layout/radial4"/>
    <dgm:cxn modelId="{89AC6B70-DF19-46AB-ADE4-111583E8F765}" type="presParOf" srcId="{00D063A0-5DA6-4CAB-83CA-BD9B2485F71A}" destId="{5B36B320-7304-4B97-B076-89EEE9955C05}" srcOrd="4" destOrd="0" presId="urn:microsoft.com/office/officeart/2005/8/layout/radial4"/>
    <dgm:cxn modelId="{87E09BF9-8BAE-42FB-B3FE-7B3844BBA4AF}" type="presParOf" srcId="{00D063A0-5DA6-4CAB-83CA-BD9B2485F71A}" destId="{9A458337-9E86-4F25-9EFA-4A08E320134B}" srcOrd="5" destOrd="0" presId="urn:microsoft.com/office/officeart/2005/8/layout/radial4"/>
    <dgm:cxn modelId="{9BE89E13-9263-4230-93BA-820BAA7E9111}" type="presParOf" srcId="{00D063A0-5DA6-4CAB-83CA-BD9B2485F71A}" destId="{CD295D53-990E-4EF1-9270-0D7B4C77E5EF}" srcOrd="6" destOrd="0" presId="urn:microsoft.com/office/officeart/2005/8/layout/radial4"/>
    <dgm:cxn modelId="{7BE09647-58BE-4A3B-BDE5-EC817A9A26EB}" type="presParOf" srcId="{00D063A0-5DA6-4CAB-83CA-BD9B2485F71A}" destId="{6E4E7AD5-5058-4274-8007-F6C2E2CB3712}" srcOrd="7" destOrd="0" presId="urn:microsoft.com/office/officeart/2005/8/layout/radial4"/>
    <dgm:cxn modelId="{6D1146E8-14BA-4A9D-97D2-5A8E1EAB7BF1}" type="presParOf" srcId="{00D063A0-5DA6-4CAB-83CA-BD9B2485F71A}" destId="{312755F0-10F9-4466-8E6F-3DB0D9C7C023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3A17F4-FA7B-41BE-AA1C-EDAD90CE5EF7}">
      <dsp:nvSpPr>
        <dsp:cNvPr id="0" name=""/>
        <dsp:cNvSpPr/>
      </dsp:nvSpPr>
      <dsp:spPr>
        <a:xfrm>
          <a:off x="2554283" y="1435646"/>
          <a:ext cx="1372153" cy="13721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Missions du SFI</a:t>
          </a:r>
          <a:endParaRPr lang="fr-F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55230" y="1636593"/>
        <a:ext cx="970259" cy="970259"/>
      </dsp:txXfrm>
    </dsp:sp>
    <dsp:sp modelId="{4505221B-3162-4068-BC04-3F92884BA94E}">
      <dsp:nvSpPr>
        <dsp:cNvPr id="0" name=""/>
        <dsp:cNvSpPr/>
      </dsp:nvSpPr>
      <dsp:spPr>
        <a:xfrm rot="11700000">
          <a:off x="1517958" y="1601295"/>
          <a:ext cx="1019747" cy="39106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FEB574-BA2B-4596-B891-04A3B64034EA}">
      <dsp:nvSpPr>
        <dsp:cNvPr id="0" name=""/>
        <dsp:cNvSpPr/>
      </dsp:nvSpPr>
      <dsp:spPr>
        <a:xfrm>
          <a:off x="883559" y="1143443"/>
          <a:ext cx="1303545" cy="10428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Les démarches administratives</a:t>
          </a:r>
          <a:endParaRPr lang="fr-F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14103" y="1173987"/>
        <a:ext cx="1242457" cy="981748"/>
      </dsp:txXfrm>
    </dsp:sp>
    <dsp:sp modelId="{8041145E-4BF6-4C99-A6C8-2D1D8F15FB0D}">
      <dsp:nvSpPr>
        <dsp:cNvPr id="0" name=""/>
        <dsp:cNvSpPr/>
      </dsp:nvSpPr>
      <dsp:spPr>
        <a:xfrm rot="14700000">
          <a:off x="2199972" y="788501"/>
          <a:ext cx="1019747" cy="39106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6B320-7304-4B97-B076-89EEE9955C05}">
      <dsp:nvSpPr>
        <dsp:cNvPr id="0" name=""/>
        <dsp:cNvSpPr/>
      </dsp:nvSpPr>
      <dsp:spPr>
        <a:xfrm>
          <a:off x="1842592" y="512"/>
          <a:ext cx="1303545" cy="104283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Les plateformes de candidature</a:t>
          </a:r>
          <a:endParaRPr lang="fr-F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73136" y="31056"/>
        <a:ext cx="1242457" cy="981748"/>
      </dsp:txXfrm>
    </dsp:sp>
    <dsp:sp modelId="{9A458337-9E86-4F25-9EFA-4A08E320134B}">
      <dsp:nvSpPr>
        <dsp:cNvPr id="0" name=""/>
        <dsp:cNvSpPr/>
      </dsp:nvSpPr>
      <dsp:spPr>
        <a:xfrm rot="17677063">
          <a:off x="3254628" y="787323"/>
          <a:ext cx="1015144" cy="391063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295D53-990E-4EF1-9270-0D7B4C77E5EF}">
      <dsp:nvSpPr>
        <dsp:cNvPr id="0" name=""/>
        <dsp:cNvSpPr/>
      </dsp:nvSpPr>
      <dsp:spPr>
        <a:xfrm>
          <a:off x="3321862" y="0"/>
          <a:ext cx="1303545" cy="104283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Les inscriptions administratives</a:t>
          </a:r>
          <a:endParaRPr lang="fr-F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2406" y="30544"/>
        <a:ext cx="1242457" cy="981748"/>
      </dsp:txXfrm>
    </dsp:sp>
    <dsp:sp modelId="{6E4E7AD5-5058-4274-8007-F6C2E2CB3712}">
      <dsp:nvSpPr>
        <dsp:cNvPr id="0" name=""/>
        <dsp:cNvSpPr/>
      </dsp:nvSpPr>
      <dsp:spPr>
        <a:xfrm rot="20700000">
          <a:off x="3943013" y="1601295"/>
          <a:ext cx="1019747" cy="39106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755F0-10F9-4466-8E6F-3DB0D9C7C023}">
      <dsp:nvSpPr>
        <dsp:cNvPr id="0" name=""/>
        <dsp:cNvSpPr/>
      </dsp:nvSpPr>
      <dsp:spPr>
        <a:xfrm>
          <a:off x="4293615" y="1143443"/>
          <a:ext cx="1303545" cy="10428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APOGÉE</a:t>
          </a:r>
          <a:endParaRPr lang="fr-F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24159" y="1173987"/>
        <a:ext cx="1242457" cy="981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B45F30-8EDD-4B17-9C25-64CAA5A506EF}" type="datetimeFigureOut">
              <a:rPr lang="fr-FR"/>
              <a:pPr>
                <a:defRPr/>
              </a:pPr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A6237C-7F58-4099-B561-CDBA5F88D7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130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153C5DE-B245-4775-BE73-FAC638534E84}" type="datetimeFigureOut">
              <a:rPr lang="fr-FR"/>
              <a:pPr>
                <a:defRPr/>
              </a:pPr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AEFDDCD-5394-4158-AC36-B0DE81B8C0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135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EFDDCD-5394-4158-AC36-B0DE81B8C0C1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386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EFDDCD-5394-4158-AC36-B0DE81B8C0C1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5069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EFDDCD-5394-4158-AC36-B0DE81B8C0C1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524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EFDDCD-5394-4158-AC36-B0DE81B8C0C1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968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685800" y="2130426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/>
            <a:r>
              <a:rPr lang="fr-FR" altLang="fr-FR" sz="2800">
                <a:solidFill>
                  <a:schemeClr val="bg1"/>
                </a:solidFill>
              </a:rPr>
              <a:t>Cliquez pour modifier le style du titre</a:t>
            </a:r>
          </a:p>
        </p:txBody>
      </p:sp>
      <p:sp>
        <p:nvSpPr>
          <p:cNvPr id="3" name="Espace réservé du numéro de diapositive 28"/>
          <p:cNvSpPr txBox="1">
            <a:spLocks/>
          </p:cNvSpPr>
          <p:nvPr/>
        </p:nvSpPr>
        <p:spPr bwMode="auto">
          <a:xfrm>
            <a:off x="465139" y="4510089"/>
            <a:ext cx="609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/>
            <a:endParaRPr lang="fr-FR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976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+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792288" y="4221088"/>
            <a:ext cx="5486400" cy="288032"/>
          </a:xfrm>
          <a:prstGeom prst="rect">
            <a:avLst/>
          </a:prstGeom>
        </p:spPr>
        <p:txBody>
          <a:bodyPr anchor="b"/>
          <a:lstStyle>
            <a:lvl1pPr algn="l">
              <a:defRPr sz="1400" b="0"/>
            </a:lvl1pPr>
          </a:lstStyle>
          <a:p>
            <a:r>
              <a:rPr lang="fr-FR" dirty="0"/>
              <a:t>Titre légende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84575" y="476673"/>
            <a:ext cx="5486400" cy="367483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4578698"/>
            <a:ext cx="5486400" cy="1010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 dirty="0"/>
              <a:t>Légende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701913" y="6381329"/>
            <a:ext cx="565172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54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323528" y="1196753"/>
            <a:ext cx="8363272" cy="4536503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1100"/>
            </a:lvl1pPr>
          </a:lstStyle>
          <a:p>
            <a:pPr lvl="0"/>
            <a:r>
              <a:rPr lang="en-US" dirty="0" err="1"/>
              <a:t>Contenu</a:t>
            </a:r>
            <a:endParaRPr lang="en-US" dirty="0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1871489" y="6380166"/>
            <a:ext cx="53290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8" name="Sous-titre 8">
            <a:extLst>
              <a:ext uri="{FF2B5EF4-FFF2-40B4-BE49-F238E27FC236}">
                <a16:creationId xmlns:a16="http://schemas.microsoft.com/office/drawing/2014/main" id="{932C0F9D-EEBF-2B47-9125-7E5DF3F2124E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23528" y="728416"/>
            <a:ext cx="8424936" cy="3243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7FD81C5C-6CD9-1047-9AC4-2BAB9A3EC7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4064812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-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685800" y="2130426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/>
            <a:r>
              <a:rPr lang="fr-FR" altLang="fr-FR" sz="2800">
                <a:solidFill>
                  <a:schemeClr val="bg1"/>
                </a:solidFill>
              </a:rPr>
              <a:t>Cliquez pour modifier le style du titre</a:t>
            </a:r>
          </a:p>
        </p:txBody>
      </p:sp>
      <p:sp>
        <p:nvSpPr>
          <p:cNvPr id="4" name="Espace réservé du numéro de diapositive 28"/>
          <p:cNvSpPr txBox="1">
            <a:spLocks/>
          </p:cNvSpPr>
          <p:nvPr/>
        </p:nvSpPr>
        <p:spPr bwMode="auto">
          <a:xfrm>
            <a:off x="465139" y="4510089"/>
            <a:ext cx="609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/>
            <a:endParaRPr lang="fr-FR" altLang="fr-FR" sz="1200">
              <a:solidFill>
                <a:srgbClr val="898989"/>
              </a:solidFill>
            </a:endParaRPr>
          </a:p>
        </p:txBody>
      </p:sp>
      <p:sp>
        <p:nvSpPr>
          <p:cNvPr id="8" name="Titre 10">
            <a:extLst>
              <a:ext uri="{FF2B5EF4-FFF2-40B4-BE49-F238E27FC236}">
                <a16:creationId xmlns:a16="http://schemas.microsoft.com/office/drawing/2014/main" id="{1D38664D-9E5A-3840-A653-4766F26A72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9532" y="2541402"/>
            <a:ext cx="8424936" cy="648072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409171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-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0">
            <a:extLst>
              <a:ext uri="{FF2B5EF4-FFF2-40B4-BE49-F238E27FC236}">
                <a16:creationId xmlns:a16="http://schemas.microsoft.com/office/drawing/2014/main" id="{FA202B07-BBE6-154F-AD60-100E66576E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102" y="2276872"/>
            <a:ext cx="8424936" cy="648072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8" name="Sous-titre 8">
            <a:extLst>
              <a:ext uri="{FF2B5EF4-FFF2-40B4-BE49-F238E27FC236}">
                <a16:creationId xmlns:a16="http://schemas.microsoft.com/office/drawing/2014/main" id="{FD29C023-D593-404D-9A01-7AD0CCD189EA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23528" y="3212976"/>
            <a:ext cx="8424936" cy="32432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0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68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sous-titr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8"/>
          <p:cNvSpPr>
            <a:spLocks noGrp="1"/>
          </p:cNvSpPr>
          <p:nvPr>
            <p:ph type="subTitle" idx="1" hasCustomPrompt="1"/>
          </p:nvPr>
        </p:nvSpPr>
        <p:spPr>
          <a:xfrm>
            <a:off x="323528" y="728416"/>
            <a:ext cx="8424936" cy="3243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268761"/>
            <a:ext cx="8424936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7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1601410" y="6381329"/>
            <a:ext cx="586917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71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sous-titre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23528" y="1268761"/>
            <a:ext cx="8363272" cy="39604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fr-FR" dirty="0"/>
              <a:t>Contenu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876662" y="6381328"/>
            <a:ext cx="525700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7" name="Titre 10">
            <a:extLst>
              <a:ext uri="{FF2B5EF4-FFF2-40B4-BE49-F238E27FC236}">
                <a16:creationId xmlns:a16="http://schemas.microsoft.com/office/drawing/2014/main" id="{EBD17A56-E1E1-B846-BF84-CE24333213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8" name="Sous-titre 8">
            <a:extLst>
              <a:ext uri="{FF2B5EF4-FFF2-40B4-BE49-F238E27FC236}">
                <a16:creationId xmlns:a16="http://schemas.microsoft.com/office/drawing/2014/main" id="{5743AA8A-BC71-AE49-B229-E4EAC3941056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23528" y="728416"/>
            <a:ext cx="8424936" cy="3243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648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sous-titre +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979502" y="6390432"/>
            <a:ext cx="511299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/>
          </a:p>
        </p:txBody>
      </p:sp>
      <p:sp>
        <p:nvSpPr>
          <p:cNvPr id="14" name="Espace réservé du contenu 3">
            <a:extLst>
              <a:ext uri="{FF2B5EF4-FFF2-40B4-BE49-F238E27FC236}">
                <a16:creationId xmlns:a16="http://schemas.microsoft.com/office/drawing/2014/main" id="{B1B04316-1DB4-3E45-B868-B0093722124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21549" y="1268761"/>
            <a:ext cx="4106436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  <p:sp>
        <p:nvSpPr>
          <p:cNvPr id="15" name="Sous-titre 8">
            <a:extLst>
              <a:ext uri="{FF2B5EF4-FFF2-40B4-BE49-F238E27FC236}">
                <a16:creationId xmlns:a16="http://schemas.microsoft.com/office/drawing/2014/main" id="{F79FC804-903B-B14F-947D-87C11DA6F00A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23528" y="728416"/>
            <a:ext cx="8424936" cy="3243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6" name="Titre 10">
            <a:extLst>
              <a:ext uri="{FF2B5EF4-FFF2-40B4-BE49-F238E27FC236}">
                <a16:creationId xmlns:a16="http://schemas.microsoft.com/office/drawing/2014/main" id="{6900BB55-16FF-3F47-B1D9-D56D1C27B0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0CAB9252-C047-3443-918E-6555D61A01B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572001" y="1268761"/>
            <a:ext cx="4176464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</p:spTree>
    <p:extLst>
      <p:ext uri="{BB962C8B-B14F-4D97-AF65-F5344CB8AC3E}">
        <p14:creationId xmlns:p14="http://schemas.microsoft.com/office/powerpoint/2010/main" val="3004394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28"/>
          <p:cNvSpPr txBox="1">
            <a:spLocks/>
          </p:cNvSpPr>
          <p:nvPr/>
        </p:nvSpPr>
        <p:spPr bwMode="auto">
          <a:xfrm>
            <a:off x="465139" y="4510089"/>
            <a:ext cx="609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/>
            <a:endParaRPr lang="fr-FR" altLang="fr-FR" sz="1200">
              <a:solidFill>
                <a:srgbClr val="898989"/>
              </a:solidFill>
            </a:endParaRPr>
          </a:p>
        </p:txBody>
      </p:sp>
      <p:sp>
        <p:nvSpPr>
          <p:cNvPr id="10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2128690" y="6381328"/>
            <a:ext cx="475295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BAA10D3A-BA91-3048-9F7D-24E3FA82412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23528" y="548681"/>
            <a:ext cx="8363272" cy="468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fr-FR" dirty="0"/>
              <a:t>Contenu</a:t>
            </a:r>
          </a:p>
        </p:txBody>
      </p:sp>
    </p:spTree>
    <p:extLst>
      <p:ext uri="{BB962C8B-B14F-4D97-AF65-F5344CB8AC3E}">
        <p14:creationId xmlns:p14="http://schemas.microsoft.com/office/powerpoint/2010/main" val="230825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123729" y="6381329"/>
            <a:ext cx="489654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64940F9A-2CBE-7F44-8807-784712E96DC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21549" y="476672"/>
            <a:ext cx="4106436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  <p:sp>
        <p:nvSpPr>
          <p:cNvPr id="8" name="Espace réservé du contenu 3">
            <a:extLst>
              <a:ext uri="{FF2B5EF4-FFF2-40B4-BE49-F238E27FC236}">
                <a16:creationId xmlns:a16="http://schemas.microsoft.com/office/drawing/2014/main" id="{1D1FA09E-9290-AF49-9BA8-90EDF1D52B3F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572001" y="476672"/>
            <a:ext cx="4176464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</p:spTree>
    <p:extLst>
      <p:ext uri="{BB962C8B-B14F-4D97-AF65-F5344CB8AC3E}">
        <p14:creationId xmlns:p14="http://schemas.microsoft.com/office/powerpoint/2010/main" val="61966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22711" y="1233986"/>
            <a:ext cx="4105140" cy="25079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21549" y="1484785"/>
            <a:ext cx="4106436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979402" y="6376244"/>
            <a:ext cx="511318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10" name="Sous-titre 8">
            <a:extLst>
              <a:ext uri="{FF2B5EF4-FFF2-40B4-BE49-F238E27FC236}">
                <a16:creationId xmlns:a16="http://schemas.microsoft.com/office/drawing/2014/main" id="{1B912C42-FE48-BD47-B685-DEA7177D0F66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23528" y="728416"/>
            <a:ext cx="8424936" cy="3243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A55D30E4-5C6A-7041-952C-66DC708FDF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BF8C6BCE-D5E6-804E-B24B-55439922DA7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573319" y="1233986"/>
            <a:ext cx="4175147" cy="25079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6E69AB98-4C35-4740-8900-797D3AB0CB0D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572001" y="1484785"/>
            <a:ext cx="4176464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</p:spTree>
    <p:extLst>
      <p:ext uri="{BB962C8B-B14F-4D97-AF65-F5344CB8AC3E}">
        <p14:creationId xmlns:p14="http://schemas.microsoft.com/office/powerpoint/2010/main" val="384928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231530" y="6376244"/>
            <a:ext cx="460893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3B7504CF-2226-9549-8016-729ACA7AF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2711" y="1233986"/>
            <a:ext cx="4105140" cy="2507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10" name="Espace réservé du contenu 3">
            <a:extLst>
              <a:ext uri="{FF2B5EF4-FFF2-40B4-BE49-F238E27FC236}">
                <a16:creationId xmlns:a16="http://schemas.microsoft.com/office/drawing/2014/main" id="{756A6E2C-3ECF-C040-8181-45C8E4645A7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21549" y="1484785"/>
            <a:ext cx="4106436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  <p:sp>
        <p:nvSpPr>
          <p:cNvPr id="15" name="Sous-titre 8">
            <a:extLst>
              <a:ext uri="{FF2B5EF4-FFF2-40B4-BE49-F238E27FC236}">
                <a16:creationId xmlns:a16="http://schemas.microsoft.com/office/drawing/2014/main" id="{0C2A256E-2290-1A40-9CAF-AD2B27880894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23528" y="728416"/>
            <a:ext cx="8424936" cy="3243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b="0">
                <a:solidFill>
                  <a:schemeClr val="tx2">
                    <a:lumMod val="75000"/>
                  </a:schemeClr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6" name="Titre 10">
            <a:extLst>
              <a:ext uri="{FF2B5EF4-FFF2-40B4-BE49-F238E27FC236}">
                <a16:creationId xmlns:a16="http://schemas.microsoft.com/office/drawing/2014/main" id="{D05A8526-650C-CD44-B692-F854717E2D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C8D44A44-F92B-8E47-B816-92820C0256A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573319" y="1233986"/>
            <a:ext cx="4175147" cy="2507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18" name="Espace réservé du contenu 3">
            <a:extLst>
              <a:ext uri="{FF2B5EF4-FFF2-40B4-BE49-F238E27FC236}">
                <a16:creationId xmlns:a16="http://schemas.microsoft.com/office/drawing/2014/main" id="{57E0743F-2421-9649-94D9-4E944ADBDAAA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572001" y="1484785"/>
            <a:ext cx="4176464" cy="41764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Contenu</a:t>
            </a:r>
          </a:p>
        </p:txBody>
      </p:sp>
    </p:spTree>
    <p:extLst>
      <p:ext uri="{BB962C8B-B14F-4D97-AF65-F5344CB8AC3E}">
        <p14:creationId xmlns:p14="http://schemas.microsoft.com/office/powerpoint/2010/main" val="97931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+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1561" y="476673"/>
            <a:ext cx="3008313" cy="2880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1400" b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Titre légende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851921" y="476672"/>
            <a:ext cx="4669359" cy="49294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Contenu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1561" y="836713"/>
            <a:ext cx="3008313" cy="45693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 dirty="0"/>
              <a:t>Légende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979713" y="6381329"/>
            <a:ext cx="489696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323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D0D6FF9-E6AE-A645-BDC1-E5AEBC5528B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888" y="5877272"/>
            <a:ext cx="637083" cy="7372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09DAFDF-67DB-314E-88F2-9326CFC4E68D}"/>
              </a:ext>
            </a:extLst>
          </p:cNvPr>
          <p:cNvSpPr/>
          <p:nvPr userDrawn="1"/>
        </p:nvSpPr>
        <p:spPr>
          <a:xfrm>
            <a:off x="0" y="6245883"/>
            <a:ext cx="8101013" cy="1104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8B88B2-A10B-8E40-B299-460B15A5150F}"/>
              </a:ext>
            </a:extLst>
          </p:cNvPr>
          <p:cNvSpPr/>
          <p:nvPr userDrawn="1"/>
        </p:nvSpPr>
        <p:spPr>
          <a:xfrm>
            <a:off x="9023845" y="6245883"/>
            <a:ext cx="120155" cy="1104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03542A-8B60-5842-952D-671A97478332}"/>
              </a:ext>
            </a:extLst>
          </p:cNvPr>
          <p:cNvSpPr/>
          <p:nvPr userDrawn="1"/>
        </p:nvSpPr>
        <p:spPr>
          <a:xfrm>
            <a:off x="0" y="-12043"/>
            <a:ext cx="9144000" cy="1286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D72145F-ADA7-9949-B9A5-C2D62A85F0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Webinaire n° 1 - SFI - Karine Pouillaude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6" r:id="rId2"/>
    <p:sldLayoutId id="2147483708" r:id="rId3"/>
    <p:sldLayoutId id="2147483711" r:id="rId4"/>
    <p:sldLayoutId id="2147483717" r:id="rId5"/>
    <p:sldLayoutId id="2147483709" r:id="rId6"/>
    <p:sldLayoutId id="2147483710" r:id="rId7"/>
    <p:sldLayoutId id="2147483712" r:id="rId8"/>
    <p:sldLayoutId id="2147483713" r:id="rId9"/>
    <p:sldLayoutId id="2147483714" r:id="rId10"/>
    <p:sldLayoutId id="2147483719" r:id="rId11"/>
    <p:sldLayoutId id="2147483720" r:id="rId12"/>
    <p:sldLayoutId id="2147483718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 baseline="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entury Gothic" panose="020B0502020202020204" pitchFamily="34" charset="0"/>
        </a:defRPr>
      </a:lvl9pPr>
    </p:titleStyle>
    <p:bodyStyle>
      <a:lvl1pPr marL="266693" indent="-266693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57" indent="-257168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12860" indent="-241294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fi@u-picardie.f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elodie.capron@u-picardie.fr" TargetMode="External"/><Relationship Id="rId5" Type="http://schemas.openxmlformats.org/officeDocument/2006/relationships/hyperlink" Target="mailto:angelique.bretxa@u-picardie.fr" TargetMode="External"/><Relationship Id="rId4" Type="http://schemas.openxmlformats.org/officeDocument/2006/relationships/hyperlink" Target="mailto:cellule-apogee@u-picardie.f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fi@u-picardie.fr" TargetMode="External"/><Relationship Id="rId7" Type="http://schemas.openxmlformats.org/officeDocument/2006/relationships/hyperlink" Target="mailto:iaepj@u-picardie.f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reins@u-picardie.fr" TargetMode="External"/><Relationship Id="rId5" Type="http://schemas.openxmlformats.org/officeDocument/2006/relationships/hyperlink" Target="mailto:primo@u-picardie.fr" TargetMode="External"/><Relationship Id="rId4" Type="http://schemas.openxmlformats.org/officeDocument/2006/relationships/hyperlink" Target="mailto:remboursement-inscription@u-picardi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reins@u-picardie.fr" TargetMode="External"/><Relationship Id="rId2" Type="http://schemas.openxmlformats.org/officeDocument/2006/relationships/hyperlink" Target="mailto:primo@u-picardie.fr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iaepj@u-picardie.fr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u-picardie-fr.zoom.us/survey/A5-ITk7JOEbVTOBCkRj30sEFQq3X8RVJcd1pIAcLpQ6Zyvne-SA.EwaFTz0nZQjWqYSb/view?id=_XlbZm3fSxCMGnD1zY_QHw#/sharePreview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D2353D-1812-F14C-94B1-DF3426887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692696"/>
            <a:ext cx="8424936" cy="4392488"/>
          </a:xfrm>
        </p:spPr>
        <p:txBody>
          <a:bodyPr>
            <a:normAutofit/>
          </a:bodyPr>
          <a:lstStyle/>
          <a:p>
            <a:pPr algn="ctr"/>
            <a:endParaRPr lang="fr-FR" sz="3200" b="1" dirty="0" smtClean="0">
              <a:solidFill>
                <a:srgbClr val="194CA5"/>
              </a:solidFill>
            </a:endParaRPr>
          </a:p>
          <a:p>
            <a:pPr algn="ctr"/>
            <a:endParaRPr lang="fr-FR" sz="3200" b="1" dirty="0">
              <a:solidFill>
                <a:srgbClr val="194CA5"/>
              </a:solidFill>
            </a:endParaRPr>
          </a:p>
          <a:p>
            <a:pPr algn="ctr"/>
            <a:r>
              <a:rPr lang="fr-FR" sz="3200" b="1" dirty="0" smtClean="0">
                <a:solidFill>
                  <a:srgbClr val="194CA5"/>
                </a:solidFill>
              </a:rPr>
              <a:t>Webinaire </a:t>
            </a:r>
            <a:r>
              <a:rPr lang="fr-FR" sz="3200" b="1" dirty="0">
                <a:solidFill>
                  <a:srgbClr val="194CA5"/>
                </a:solidFill>
              </a:rPr>
              <a:t>n° 1 -  SFI  - 24 septembre 2024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23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concerné :</a:t>
            </a:r>
          </a:p>
          <a:p>
            <a:endParaRPr lang="fr-F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gestionnaires de scolarités des composantes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directrices/directeurs administratifs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Webinaire n° 1 -  SFI  - 24 </a:t>
            </a:r>
            <a:r>
              <a:rPr lang="fr-FR" dirty="0" smtClean="0"/>
              <a:t>septembre 2024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5"/>
          </p:nvPr>
        </p:nvSpPr>
        <p:spPr/>
        <p:txBody>
          <a:bodyPr>
            <a:normAutofit/>
          </a:bodyPr>
          <a:lstStyle/>
          <a:p>
            <a:r>
              <a:rPr lang="fr-FR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Objectifs :</a:t>
            </a:r>
          </a:p>
          <a:p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Présenter et développer les missions du Service de Formation Initiale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Répondre aux problématiques concernant les différentes procédures et les utilisations des plateformes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des nouveautés mises en place pour 2024/2025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4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Périodicité :</a:t>
            </a:r>
          </a:p>
          <a:p>
            <a:endParaRPr lang="fr-FR" sz="18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Tous les mois ou tous les 2 mois en fonction du sujet à aborder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 mardi matin de 11h à 12h</a:t>
            </a:r>
          </a:p>
          <a:p>
            <a:pPr algn="just"/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Webinaire n° 1 -  SFI  - 24 </a:t>
            </a:r>
            <a:r>
              <a:rPr lang="fr-FR" dirty="0" smtClean="0"/>
              <a:t>septembre 2024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5"/>
          </p:nvPr>
        </p:nvSpPr>
        <p:spPr>
          <a:xfrm>
            <a:off x="4572000" y="1261172"/>
            <a:ext cx="4176464" cy="4176464"/>
          </a:xfrm>
        </p:spPr>
        <p:txBody>
          <a:bodyPr/>
          <a:lstStyle/>
          <a:p>
            <a:r>
              <a:rPr lang="fr-FR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Intervenants :</a:t>
            </a:r>
          </a:p>
          <a:p>
            <a:endParaRPr lang="fr-FR" dirty="0" smtClean="0"/>
          </a:p>
          <a:p>
            <a:endParaRPr lang="fr-FR" dirty="0"/>
          </a:p>
          <a:p>
            <a:pPr marL="171450" indent="-1714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Gestionnaires SFI</a:t>
            </a:r>
          </a:p>
          <a:p>
            <a:pPr marL="171450" indent="-1714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Gestionnaires APOGÉE</a:t>
            </a:r>
          </a:p>
          <a:p>
            <a:pPr marL="171450" indent="-1714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Gestionnaires applications métiers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51017" y="5157192"/>
            <a:ext cx="75608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Contacts :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sfi@u-picardie.fr</a:t>
            </a:r>
            <a:endParaRPr lang="fr-FR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cellule-apogee@u-picardie.fr</a:t>
            </a:r>
            <a:endParaRPr lang="fr-FR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angelique.bretxa@u-picardie.fr</a:t>
            </a:r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elodie.capron@u-picardie.fr</a:t>
            </a:r>
            <a:endParaRPr lang="fr-FR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Webinaire n° 1 - SFI - Karine Pouillaude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4211985"/>
            <a:ext cx="3528392" cy="70788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1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Dates prévisionnelles des prochains webinaires :</a:t>
            </a:r>
          </a:p>
          <a:p>
            <a:pPr marL="285750" indent="-285750">
              <a:buFontTx/>
              <a:buChar char="-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octobre (selon le sujet) ou le 15 octobre</a:t>
            </a:r>
          </a:p>
          <a:p>
            <a:pPr marL="285750" indent="-285750">
              <a:buFontTx/>
              <a:buChar char="-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novembre</a:t>
            </a:r>
          </a:p>
          <a:p>
            <a:pPr marL="285750" indent="-285750">
              <a:buFontTx/>
              <a:buChar char="-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décembre ou 10 décembre</a:t>
            </a:r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38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818957005"/>
              </p:ext>
            </p:extLst>
          </p:nvPr>
        </p:nvGraphicFramePr>
        <p:xfrm>
          <a:off x="1547664" y="1052736"/>
          <a:ext cx="648072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re 2"/>
          <p:cNvSpPr txBox="1">
            <a:spLocks/>
          </p:cNvSpPr>
          <p:nvPr/>
        </p:nvSpPr>
        <p:spPr>
          <a:xfrm>
            <a:off x="179512" y="332656"/>
            <a:ext cx="8424936" cy="36004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kern="1200" baseline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  <a:lvl6pPr marL="457189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6pPr>
            <a:lvl7pPr marL="914377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7pPr>
            <a:lvl8pPr marL="1371566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8pPr>
            <a:lvl9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Webinaire n° 1 -  SFI  - 24 septembre 2024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79512" y="2434363"/>
            <a:ext cx="1949178" cy="21467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Annulations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remboursements, modification du prénom </a:t>
            </a: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d’usage, réorientation</a:t>
            </a:r>
            <a:endParaRPr lang="fr-FR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éédition 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cartes, </a:t>
            </a:r>
            <a:endParaRPr lang="fr-FR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Inscriptions 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principales et secondaires, </a:t>
            </a:r>
            <a:endParaRPr lang="fr-FR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Dossiers 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Etudes en France, </a:t>
            </a:r>
            <a:endParaRPr lang="fr-FR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Demande 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d’Admission </a:t>
            </a: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Préalable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Mails,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CPGE</a:t>
            </a:r>
            <a:endParaRPr lang="fr-FR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1050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2128690" y="3212976"/>
            <a:ext cx="576064" cy="504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7544" y="1063693"/>
            <a:ext cx="1728192" cy="8640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eCandidat</a:t>
            </a:r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Etudes en France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MonMaster</a:t>
            </a:r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Parcoursup</a:t>
            </a:r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2195736" y="1412776"/>
            <a:ext cx="122413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737169" y="764704"/>
            <a:ext cx="2016224" cy="8640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Comment réaliser correctement une IA ?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impacts si l’inscription est mal réalisée 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6156176" y="1124744"/>
            <a:ext cx="576064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452320" y="1927789"/>
            <a:ext cx="1440160" cy="177666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plateformes d’inscription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L’aide et l’accompagnement auprès des composantes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M3C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diplômes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Authentification des diplômes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 flipH="1" flipV="1">
            <a:off x="7092280" y="2780928"/>
            <a:ext cx="432048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619672" y="4725144"/>
            <a:ext cx="6408712" cy="86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Préparation les calendriers universitaires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Supports de communication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avec organismes extérieurs (préfecture, gendarmerie, tribunaux…)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Amélioration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procédures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8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2" grpId="0" animBg="1"/>
      <p:bldP spid="25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SFI « scolarité » :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Sur les alias :</a:t>
            </a: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3"/>
              </a:rPr>
              <a:t>sfi@u-picardie.fr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 (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Depuis mi-juin) : 3000 mails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fr-FR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4"/>
              </a:rPr>
              <a:t>remboursement-inscription@u-picardie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 Annulations/Remboursements  1100 mails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18388 dossiers « Etudes en France » et 88 « Dossier d’Admission Préalable » :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1366 dossiers avec avis favorable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675 candidats ayant choisi l’UPJV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1600 demandes de remboursements traitées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708 inscriptions administratives réalisées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3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Les données chiffrées du Service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Webinaire n° 1 -  SFI  - 24 septembre 2024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APOGÉE :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primo@u-picardie.fr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environ 5000 mails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reins@u-picardie.fr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environ 5200 mails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iaepj@u-picardie.fr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environ 620 mails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Gestion de tickets pour les étudiants extracommunautaires : 437 mails</a:t>
            </a:r>
          </a:p>
          <a:p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Tickets traités : 1159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4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51520" y="908720"/>
            <a:ext cx="8291264" cy="48965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algn="ctr"/>
            <a:r>
              <a:rPr lang="fr-FR" sz="1200" b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Apogée</a:t>
            </a:r>
          </a:p>
          <a:p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primo@u-picardie.fr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environ 5000 mails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reins@u-picardie.fr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environ 5200 mails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iaepj@u-picardie.fr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environ 620 mails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Gestion de tickets pour les étudiants extracommunautaires : 437 mails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Tickets traités : 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1159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2024/2025 : 1909 années de formations à gérer</a:t>
            </a:r>
          </a:p>
          <a:p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Diplôme édités et réédités : environ 10000 par an (9438 en 2022/2023 par exemple)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Enquêtes et corrections SISE (3 enquêtes) :  </a:t>
            </a:r>
          </a:p>
          <a:p>
            <a:pPr marL="171450" indent="-171450">
              <a:buFontTx/>
              <a:buChar char="-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Enquête nomenclatures (déclarations de toutes les formations de l’UPJV)</a:t>
            </a:r>
          </a:p>
          <a:p>
            <a:pPr marL="171450" indent="-171450">
              <a:buFontTx/>
              <a:buChar char="-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Enquête Inscription : 561 anomalies, 28 566 effectifs à vérifier (par composante et par formation) ……</a:t>
            </a:r>
          </a:p>
          <a:p>
            <a:pPr marL="171450" indent="-171450">
              <a:buFontTx/>
              <a:buChar char="-"/>
            </a:pP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Enquêtes diplômés : 2439 anomalies, 1717 diplômes intermédiaires, 7947 diplômés à vérifier……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Création OPI/Laisser-passer : 11038 laisser-passer, 2618 OPI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Inscription et modifications d’inscriptions : plusieurs milliers de corrections (régime, statuts, dernier diplôme obtenu etc…..)</a:t>
            </a:r>
          </a:p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jours de formations de personnels « officiels »  plus visites sur sites</a:t>
            </a:r>
          </a:p>
          <a:p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kern="1200" baseline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  <a:lvl6pPr marL="457189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6pPr>
            <a:lvl7pPr marL="914377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7pPr>
            <a:lvl8pPr marL="1371566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8pPr>
            <a:lvl9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Webinaire n° 1 -  SFI  - 24 septembre 2024</a:t>
            </a:r>
          </a:p>
        </p:txBody>
      </p:sp>
    </p:spTree>
    <p:extLst>
      <p:ext uri="{BB962C8B-B14F-4D97-AF65-F5344CB8AC3E}">
        <p14:creationId xmlns:p14="http://schemas.microsoft.com/office/powerpoint/2010/main" val="26089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nouveautés 2024/2025</a:t>
            </a:r>
            <a:endParaRPr lang="fr-FR" b="1" u="sng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Imprimés :</a:t>
            </a:r>
          </a:p>
          <a:p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Réorientation interne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Arrivée tardive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Inscription hors délai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Paiement en ligne 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Etudiants extracommunautaires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Réédition carte étudiante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Envoi auprès des composantes 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Annulation de l’inscription administrative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Saisie d’un interdit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3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Les données chiffrées du Service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Webinaire n° 1 -  SFI  - 24 septembre 2024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Gestion des groupes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01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/>
          </p:cNvPr>
          <p:cNvSpPr/>
          <p:nvPr/>
        </p:nvSpPr>
        <p:spPr>
          <a:xfrm>
            <a:off x="395536" y="2551837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https://u-picardie-fr.zoom.us/survey/A5-ITk7JOEbVTOBCkRj30sEFQq3X8RVJcd1pIAcLpQ6Zyvne-SA.EwaFTz0nZQjWqYSb/view?id=_XlbZm3fSxCMGnD1zY_QHw#/sharePreview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5576" y="764704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Lien « recensement des besoins » 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sp>
        <p:nvSpPr>
          <p:cNvPr id="5" name="Titre 2"/>
          <p:cNvSpPr txBox="1">
            <a:spLocks/>
          </p:cNvSpPr>
          <p:nvPr/>
        </p:nvSpPr>
        <p:spPr>
          <a:xfrm>
            <a:off x="323528" y="332657"/>
            <a:ext cx="8424936" cy="36004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kern="1200" baseline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  <a:lvl6pPr marL="457189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6pPr>
            <a:lvl7pPr marL="914377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7pPr>
            <a:lvl8pPr marL="1371566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8pPr>
            <a:lvl9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Webinaire n° 1 -  SFI  - 24 septembre 2024</a:t>
            </a:r>
          </a:p>
        </p:txBody>
      </p:sp>
    </p:spTree>
    <p:extLst>
      <p:ext uri="{BB962C8B-B14F-4D97-AF65-F5344CB8AC3E}">
        <p14:creationId xmlns:p14="http://schemas.microsoft.com/office/powerpoint/2010/main" val="11194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Webinaire n° 1 - SFI - Karine Pouillaude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446977"/>
              </p:ext>
            </p:extLst>
          </p:nvPr>
        </p:nvGraphicFramePr>
        <p:xfrm>
          <a:off x="467544" y="948077"/>
          <a:ext cx="8213922" cy="1821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0371">
                  <a:extLst>
                    <a:ext uri="{9D8B030D-6E8A-4147-A177-3AD203B41FA5}">
                      <a16:colId xmlns:a16="http://schemas.microsoft.com/office/drawing/2014/main" val="2033143820"/>
                    </a:ext>
                  </a:extLst>
                </a:gridCol>
                <a:gridCol w="770128">
                  <a:extLst>
                    <a:ext uri="{9D8B030D-6E8A-4147-A177-3AD203B41FA5}">
                      <a16:colId xmlns:a16="http://schemas.microsoft.com/office/drawing/2014/main" val="2809876008"/>
                    </a:ext>
                  </a:extLst>
                </a:gridCol>
                <a:gridCol w="751570">
                  <a:extLst>
                    <a:ext uri="{9D8B030D-6E8A-4147-A177-3AD203B41FA5}">
                      <a16:colId xmlns:a16="http://schemas.microsoft.com/office/drawing/2014/main" val="3199926841"/>
                    </a:ext>
                  </a:extLst>
                </a:gridCol>
                <a:gridCol w="862913">
                  <a:extLst>
                    <a:ext uri="{9D8B030D-6E8A-4147-A177-3AD203B41FA5}">
                      <a16:colId xmlns:a16="http://schemas.microsoft.com/office/drawing/2014/main" val="881082638"/>
                    </a:ext>
                  </a:extLst>
                </a:gridCol>
                <a:gridCol w="688940">
                  <a:extLst>
                    <a:ext uri="{9D8B030D-6E8A-4147-A177-3AD203B41FA5}">
                      <a16:colId xmlns:a16="http://schemas.microsoft.com/office/drawing/2014/main" val="2477704279"/>
                    </a:ext>
                  </a:extLst>
                </a:gridCol>
              </a:tblGrid>
              <a:tr h="19135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THEMES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oui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non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peut-être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Réponses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b"/>
                </a:tc>
                <a:extLst>
                  <a:ext uri="{0D108BD9-81ED-4DB2-BD59-A6C34878D82A}">
                    <a16:rowId xmlns:a16="http://schemas.microsoft.com/office/drawing/2014/main" val="1233509162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APOGÉE - Diplômes, résultats...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80%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5%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15%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41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2824529465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Plateforme de candidatures Etudes en France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80%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13%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1145590521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Procédures administratives (annulation, remboursement, prénom d'usage, réédition carte...)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73%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10%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3260839232"/>
                  </a:ext>
                </a:extLst>
              </a:tr>
              <a:tr h="2126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APOGÉE - Inscriptions administratives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66%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10%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24%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41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560475765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Plateforme de candidatures eCandidat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68%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25%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2714594372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Plateforme de candidatures Parcoursup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60%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23%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1808023203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Plateforme de candidatures MonMaster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55%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23%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23%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>
                          <a:effectLst/>
                        </a:rPr>
                        <a:t>40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1481635492"/>
                  </a:ext>
                </a:extLst>
              </a:tr>
              <a:tr h="1842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>
                          <a:effectLst/>
                        </a:rPr>
                        <a:t>Autre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18%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45%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38%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u="none" strike="noStrike" dirty="0">
                          <a:effectLst/>
                        </a:rPr>
                        <a:t>40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87" marR="7087" marT="7087" marB="0" anchor="ctr"/>
                </a:tc>
                <a:extLst>
                  <a:ext uri="{0D108BD9-81ED-4DB2-BD59-A6C34878D82A}">
                    <a16:rowId xmlns:a16="http://schemas.microsoft.com/office/drawing/2014/main" val="206757050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95536" y="620688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du sondage </a:t>
            </a:r>
            <a:endParaRPr lang="fr-FR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9552" y="2924944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Dates prévisionnelles des prochains webinaires :</a:t>
            </a:r>
          </a:p>
          <a:p>
            <a:pPr>
              <a:lnSpc>
                <a:spcPct val="150000"/>
              </a:lnSpc>
            </a:pPr>
            <a:endParaRPr lang="fr-FR" sz="1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22 octobre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Procédures administratives (annulation, remboursement, prénom d’usage…)</a:t>
            </a:r>
          </a:p>
          <a:p>
            <a:pPr>
              <a:lnSpc>
                <a:spcPct val="150000"/>
              </a:lnSpc>
            </a:pPr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12 novembre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APOGÉE – Diplômes,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Enquêtes Ministère</a:t>
            </a:r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, Inscriptions, résultats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10 décembre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Plateforme Etudes en France</a:t>
            </a:r>
          </a:p>
          <a:p>
            <a:pPr>
              <a:lnSpc>
                <a:spcPct val="150000"/>
              </a:lnSpc>
            </a:pPr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À déterminer (2025)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Plateforme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À déterminer (2025)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: Plateforme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eCandidat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À déterminer (2025)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: Plateforme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MonMaster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récapitulatif Plateformes (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ecandidat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EeF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monmaster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r-FR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À déterminer (2025)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: APOGÉE –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Inscriptions administratives, résultats…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À déterminer (2025)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: Rentrée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2025/2026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671610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-UPJ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AEEF8B1D-7CEF-4838-A3DE-AE756A93466B}" vid="{FD0A2036-966E-49CF-9C47-0979370C9B0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MODELE-UPJV</Template>
  <TotalTime>1603</TotalTime>
  <Words>889</Words>
  <Application>Microsoft Office PowerPoint</Application>
  <PresentationFormat>Affichage à l'écran (4:3)</PresentationFormat>
  <Paragraphs>215</Paragraphs>
  <Slides>9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Courier New</vt:lpstr>
      <vt:lpstr>Times New Roman</vt:lpstr>
      <vt:lpstr>Wingdings</vt:lpstr>
      <vt:lpstr>MODELE-UPJV</vt:lpstr>
      <vt:lpstr>Présentation PowerPoint</vt:lpstr>
      <vt:lpstr>Webinaire n° 1 -  SFI  - 24 septembre 2024 </vt:lpstr>
      <vt:lpstr>Webinaire n° 1 -  SFI  - 24 septembre 2024 </vt:lpstr>
      <vt:lpstr>Présentation PowerPoint</vt:lpstr>
      <vt:lpstr>Webinaire n° 1 -  SFI  - 24 septembre 2024</vt:lpstr>
      <vt:lpstr>Présentation PowerPoint</vt:lpstr>
      <vt:lpstr>Webinaire n° 1 -  SFI  - 24 septembre 2024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Karine Pouillaude</cp:lastModifiedBy>
  <cp:revision>59</cp:revision>
  <cp:lastPrinted>2024-10-01T07:16:34Z</cp:lastPrinted>
  <dcterms:created xsi:type="dcterms:W3CDTF">2024-03-18T15:09:59Z</dcterms:created>
  <dcterms:modified xsi:type="dcterms:W3CDTF">2024-10-07T10:04:45Z</dcterms:modified>
</cp:coreProperties>
</file>