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9"/>
  </p:notesMasterIdLst>
  <p:sldIdLst>
    <p:sldId id="267" r:id="rId2"/>
    <p:sldId id="261" r:id="rId3"/>
    <p:sldId id="262" r:id="rId4"/>
    <p:sldId id="263" r:id="rId5"/>
    <p:sldId id="264" r:id="rId6"/>
    <p:sldId id="266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mille Saleine" initials="CS" lastIdx="1" clrIdx="0">
    <p:extLst>
      <p:ext uri="{19B8F6BF-5375-455C-9EA6-DF929625EA0E}">
        <p15:presenceInfo xmlns:p15="http://schemas.microsoft.com/office/powerpoint/2012/main" userId="S-1-5-21-1298294687-850850472-384033778-20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F9F96-63C8-4CE7-B6AB-5D3DEC09D8AF}" type="datetimeFigureOut">
              <a:rPr lang="fr-FR" smtClean="0"/>
              <a:t>23/02/2024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AF5C9-97C0-47A9-9B77-7CAEDECEAD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81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8D7D8-DF52-4BD7-AEAC-62C1D26EFF77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3432F-D690-40A4-9916-07CADEB7B280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BF13-CE5A-4522-BFD6-84469B4D96D2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7796-FAD2-49CD-864B-BF33CDF505CF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E242C-9272-4BD7-8C41-BD6DB3E2EF42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D241-5877-40B2-BAAE-D8E98785359D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2CA14-E7B1-4120-8D50-D98283FB3641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69E4-8D63-483B-A2F8-25648D4CA065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044B-1862-41A9-A1ED-BCA25D5B8CEA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31A96-2FF6-42F6-83BD-9D4B17593CD7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C25227A-AA54-48BE-B52D-F5D5729ADCA2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1C5FD92-D8D3-4A29-9CD5-E1E406C32F0D}" type="datetime1">
              <a:rPr lang="en-US" smtClean="0"/>
              <a:t>2/23/2024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affaires.generales@u-picardie.fr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BBB02F-0DC3-416A-9100-E651AC0306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Memento </a:t>
            </a:r>
            <a:br>
              <a:rPr lang="fr-FR" dirty="0"/>
            </a:br>
            <a:r>
              <a:rPr lang="fr-FR" dirty="0"/>
              <a:t>conventions de stage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9EB123B-A8D1-4EAF-8CED-97F27352B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71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F665F25-0E1F-4D96-A2CF-6432CBAF2C0A}"/>
              </a:ext>
            </a:extLst>
          </p:cNvPr>
          <p:cNvSpPr txBox="1">
            <a:spLocks/>
          </p:cNvSpPr>
          <p:nvPr/>
        </p:nvSpPr>
        <p:spPr bwMode="blackWhite">
          <a:xfrm>
            <a:off x="2231136" y="303220"/>
            <a:ext cx="7729728" cy="11887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LES différentes étapes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B4BF0C-04A3-4236-B14A-D9A135E4C235}"/>
              </a:ext>
            </a:extLst>
          </p:cNvPr>
          <p:cNvSpPr/>
          <p:nvPr/>
        </p:nvSpPr>
        <p:spPr>
          <a:xfrm>
            <a:off x="1475155" y="1886733"/>
            <a:ext cx="1904300" cy="11887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1</a:t>
            </a:r>
            <a:r>
              <a:rPr lang="fr-FR" sz="1200" dirty="0"/>
              <a:t> – L’étudiant vient d’obtenir son stage ; il recueille les informations pour créer sa convention (si besoin, l’imprimé contact)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463300-6BBA-4FCB-8507-8F801FC8F88E}"/>
              </a:ext>
            </a:extLst>
          </p:cNvPr>
          <p:cNvSpPr/>
          <p:nvPr/>
        </p:nvSpPr>
        <p:spPr>
          <a:xfrm>
            <a:off x="5019567" y="1887128"/>
            <a:ext cx="1828800" cy="11887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2</a:t>
            </a:r>
            <a:r>
              <a:rPr lang="fr-FR" sz="1200" dirty="0"/>
              <a:t> – L’étudiant se connecte sur le portail des conventions de stage sur l’ENT pour saisir les informations qui composent sa convention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08BE1C-43BE-4ADB-96C7-B9208ABBB1B6}"/>
              </a:ext>
            </a:extLst>
          </p:cNvPr>
          <p:cNvSpPr/>
          <p:nvPr/>
        </p:nvSpPr>
        <p:spPr>
          <a:xfrm>
            <a:off x="8392123" y="1887128"/>
            <a:ext cx="1828800" cy="11887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3</a:t>
            </a:r>
            <a:r>
              <a:rPr lang="fr-FR" sz="1200" dirty="0"/>
              <a:t> – L’enseignant référent valide pédagogiquement la convention disponible sur son portail des conventions de stage de l’ENT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379FC6-D4A7-4BE3-9041-49365FE05A60}"/>
              </a:ext>
            </a:extLst>
          </p:cNvPr>
          <p:cNvSpPr/>
          <p:nvPr/>
        </p:nvSpPr>
        <p:spPr>
          <a:xfrm>
            <a:off x="8655339" y="3562707"/>
            <a:ext cx="1828800" cy="11887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4</a:t>
            </a:r>
            <a:r>
              <a:rPr lang="fr-FR" sz="1200" dirty="0"/>
              <a:t> – La scolarité valide administrativement la convention sur la plateforme stages et l’enregistre au format PDF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A1AD5D-9130-4F12-AAFA-C25EA7E799BD}"/>
              </a:ext>
            </a:extLst>
          </p:cNvPr>
          <p:cNvSpPr/>
          <p:nvPr/>
        </p:nvSpPr>
        <p:spPr>
          <a:xfrm>
            <a:off x="4766354" y="3411982"/>
            <a:ext cx="2326548" cy="1438337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5</a:t>
            </a:r>
            <a:r>
              <a:rPr lang="fr-FR" sz="1200" dirty="0"/>
              <a:t> – La scolarité transmet la convention à l’étudiant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Soit par mail en un exemplaire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Soit imprimé sur papier en 4 exemplaires</a:t>
            </a:r>
          </a:p>
          <a:p>
            <a:r>
              <a:rPr lang="fr-FR" sz="1200" dirty="0"/>
              <a:t>Ainsi que l’attestation de fin de stage (en PDF)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37DAB3-C524-401D-8E6E-B16C65476C89}"/>
              </a:ext>
            </a:extLst>
          </p:cNvPr>
          <p:cNvSpPr/>
          <p:nvPr/>
        </p:nvSpPr>
        <p:spPr>
          <a:xfrm>
            <a:off x="1241234" y="3437678"/>
            <a:ext cx="1979803" cy="135062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6 </a:t>
            </a:r>
            <a:r>
              <a:rPr lang="fr-FR" sz="1200" dirty="0"/>
              <a:t>– L’étudiant reçoit et signe en premier la convention ; puis il transmet la convention à son organisme d’accueil qui DATE, SIGNE et TAMPONNE la convention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7FA0DE-EEF3-4E36-8542-9EC1A06AB8C3}"/>
              </a:ext>
            </a:extLst>
          </p:cNvPr>
          <p:cNvSpPr/>
          <p:nvPr/>
        </p:nvSpPr>
        <p:spPr>
          <a:xfrm>
            <a:off x="2217489" y="5038890"/>
            <a:ext cx="2002173" cy="149072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7 </a:t>
            </a:r>
            <a:r>
              <a:rPr lang="fr-FR" sz="1200" dirty="0"/>
              <a:t>– L’étudiant transmet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le ou les exemplaires de sa convention signée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Ses attestations d’assurance </a:t>
            </a:r>
          </a:p>
          <a:p>
            <a:pPr algn="ctr"/>
            <a:r>
              <a:rPr lang="fr-FR" sz="1200" dirty="0"/>
              <a:t>à la scolarité ou directement à la DOIP.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6033BC-9AD5-45B9-B54F-C066C9F17D1D}"/>
              </a:ext>
            </a:extLst>
          </p:cNvPr>
          <p:cNvSpPr/>
          <p:nvPr/>
        </p:nvSpPr>
        <p:spPr>
          <a:xfrm>
            <a:off x="5339595" y="5289445"/>
            <a:ext cx="1828800" cy="11887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8</a:t>
            </a:r>
            <a:r>
              <a:rPr lang="fr-FR" sz="1200" dirty="0"/>
              <a:t> – L’UPJV signe la convention de stage et la retourne à la scolarité et à l’étudiant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53FA3F-B742-46A8-B036-25C528D01915}"/>
              </a:ext>
            </a:extLst>
          </p:cNvPr>
          <p:cNvSpPr/>
          <p:nvPr/>
        </p:nvSpPr>
        <p:spPr>
          <a:xfrm>
            <a:off x="8590326" y="5038889"/>
            <a:ext cx="2912377" cy="149072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accent1"/>
                </a:solidFill>
                <a:latin typeface="Arial Black" panose="020B0A04020102020204" pitchFamily="34" charset="0"/>
              </a:rPr>
              <a:t>9</a:t>
            </a:r>
            <a:r>
              <a:rPr lang="fr-FR" sz="1200" dirty="0"/>
              <a:t> – L’étudiant conserve un exemplaire de sa convention de stage précieusement.</a:t>
            </a:r>
          </a:p>
          <a:p>
            <a:pPr algn="ctr"/>
            <a:r>
              <a:rPr lang="fr-FR" sz="1200" dirty="0"/>
              <a:t>Il doit faire remplir l’attestation de fin de stage par l’organisme d’accueil,  envoyer une copie à la scolarité. Ce document est à conserver précieusement aussi</a:t>
            </a:r>
          </a:p>
        </p:txBody>
      </p:sp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76FE483E-BF9D-4ED9-B568-936EADB6CF09}"/>
              </a:ext>
            </a:extLst>
          </p:cNvPr>
          <p:cNvSpPr/>
          <p:nvPr/>
        </p:nvSpPr>
        <p:spPr>
          <a:xfrm>
            <a:off x="3535202" y="2254872"/>
            <a:ext cx="1356582" cy="240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31383180-E39A-4B29-B0E1-8D800101ACC0}"/>
              </a:ext>
            </a:extLst>
          </p:cNvPr>
          <p:cNvSpPr/>
          <p:nvPr/>
        </p:nvSpPr>
        <p:spPr>
          <a:xfrm>
            <a:off x="6976150" y="2311505"/>
            <a:ext cx="1298195" cy="2521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 : bas 17">
            <a:extLst>
              <a:ext uri="{FF2B5EF4-FFF2-40B4-BE49-F238E27FC236}">
                <a16:creationId xmlns:a16="http://schemas.microsoft.com/office/drawing/2014/main" id="{4573E203-CC76-46F5-BE7B-FF4506BE0BC0}"/>
              </a:ext>
            </a:extLst>
          </p:cNvPr>
          <p:cNvSpPr/>
          <p:nvPr/>
        </p:nvSpPr>
        <p:spPr>
          <a:xfrm>
            <a:off x="9306523" y="3129058"/>
            <a:ext cx="223371" cy="380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 : gauche 18">
            <a:extLst>
              <a:ext uri="{FF2B5EF4-FFF2-40B4-BE49-F238E27FC236}">
                <a16:creationId xmlns:a16="http://schemas.microsoft.com/office/drawing/2014/main" id="{B448D938-BD66-453E-958E-70C47BF87C66}"/>
              </a:ext>
            </a:extLst>
          </p:cNvPr>
          <p:cNvSpPr/>
          <p:nvPr/>
        </p:nvSpPr>
        <p:spPr>
          <a:xfrm>
            <a:off x="7174687" y="3904936"/>
            <a:ext cx="1298195" cy="25213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 : gauche 19">
            <a:extLst>
              <a:ext uri="{FF2B5EF4-FFF2-40B4-BE49-F238E27FC236}">
                <a16:creationId xmlns:a16="http://schemas.microsoft.com/office/drawing/2014/main" id="{C7FDBB5A-ADF1-48DA-9A4C-C2A32DF43B4A}"/>
              </a:ext>
            </a:extLst>
          </p:cNvPr>
          <p:cNvSpPr/>
          <p:nvPr/>
        </p:nvSpPr>
        <p:spPr>
          <a:xfrm>
            <a:off x="3326590" y="3879314"/>
            <a:ext cx="1335606" cy="2705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 : angle droit 21">
            <a:extLst>
              <a:ext uri="{FF2B5EF4-FFF2-40B4-BE49-F238E27FC236}">
                <a16:creationId xmlns:a16="http://schemas.microsoft.com/office/drawing/2014/main" id="{D76832AF-D785-44C8-B32F-09D349BA16C3}"/>
              </a:ext>
            </a:extLst>
          </p:cNvPr>
          <p:cNvSpPr/>
          <p:nvPr/>
        </p:nvSpPr>
        <p:spPr>
          <a:xfrm rot="5400000">
            <a:off x="1349159" y="5164884"/>
            <a:ext cx="885265" cy="633275"/>
          </a:xfrm>
          <a:prstGeom prst="bentUpArrow">
            <a:avLst>
              <a:gd name="adj1" fmla="val 17619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9DB5F455-B360-4600-B268-0E0138703D63}"/>
              </a:ext>
            </a:extLst>
          </p:cNvPr>
          <p:cNvSpPr/>
          <p:nvPr/>
        </p:nvSpPr>
        <p:spPr>
          <a:xfrm>
            <a:off x="4352487" y="5654180"/>
            <a:ext cx="857076" cy="270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6A913887-FBE1-425B-B424-29A58DDC785F}"/>
              </a:ext>
            </a:extLst>
          </p:cNvPr>
          <p:cNvSpPr/>
          <p:nvPr/>
        </p:nvSpPr>
        <p:spPr>
          <a:xfrm>
            <a:off x="7298428" y="5654180"/>
            <a:ext cx="1174454" cy="269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5747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F9FBA4E-E0F1-44DA-856E-6D61B25EB8FE}"/>
              </a:ext>
            </a:extLst>
          </p:cNvPr>
          <p:cNvSpPr/>
          <p:nvPr/>
        </p:nvSpPr>
        <p:spPr>
          <a:xfrm>
            <a:off x="7997172" y="2801920"/>
            <a:ext cx="2604154" cy="35798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856B85-4D83-4410-9C1E-9292F17CFB9F}"/>
              </a:ext>
            </a:extLst>
          </p:cNvPr>
          <p:cNvSpPr/>
          <p:nvPr/>
        </p:nvSpPr>
        <p:spPr>
          <a:xfrm>
            <a:off x="4307254" y="2801920"/>
            <a:ext cx="3360371" cy="35798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4F77B9-D17A-4313-B076-20B82E5843FE}"/>
              </a:ext>
            </a:extLst>
          </p:cNvPr>
          <p:cNvSpPr/>
          <p:nvPr/>
        </p:nvSpPr>
        <p:spPr>
          <a:xfrm>
            <a:off x="1356554" y="2801920"/>
            <a:ext cx="2621153" cy="35798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3A9CCC7-679B-481B-8ADE-C6EA0D29E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38120"/>
            <a:ext cx="7729728" cy="1188720"/>
          </a:xfrm>
        </p:spPr>
        <p:txBody>
          <a:bodyPr/>
          <a:lstStyle/>
          <a:p>
            <a:r>
              <a:rPr lang="fr-FR" dirty="0"/>
              <a:t>circuit des signatures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32E1A0-C9B5-47AB-B4F7-3451123F63BC}"/>
              </a:ext>
            </a:extLst>
          </p:cNvPr>
          <p:cNvSpPr txBox="1"/>
          <p:nvPr/>
        </p:nvSpPr>
        <p:spPr>
          <a:xfrm>
            <a:off x="4307254" y="2764572"/>
            <a:ext cx="32412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fr-FR" dirty="0"/>
              <a:t> – L’organisme d’accueil</a:t>
            </a:r>
          </a:p>
          <a:p>
            <a:endParaRPr lang="fr-FR" dirty="0"/>
          </a:p>
          <a:p>
            <a:r>
              <a:rPr lang="fr-FR" dirty="0"/>
              <a:t>Entreprise privée, association, cabinet libéral, organisme publique.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3">
                    <a:lumMod val="75000"/>
                  </a:schemeClr>
                </a:solidFill>
              </a:rPr>
              <a:t>L’organisme d’accueil veut signer en dernier : Il faut alors un écrit de leur part stipulant cette volonté.</a:t>
            </a:r>
          </a:p>
          <a:p>
            <a:pPr marL="144000" indent="-171450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3">
                    <a:lumMod val="75000"/>
                  </a:schemeClr>
                </a:solidFill>
              </a:rPr>
              <a:t>L’organisme d’accueil veut utiliser sa propre convention : La convention  entreprise sera signée par toutes les parties + l’étudiant devra créer une convention UPJV qu’il signera et qu’il nous transmettra.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7BEAE8F-D94E-42E5-8A2C-2E5A19AA921B}"/>
              </a:ext>
            </a:extLst>
          </p:cNvPr>
          <p:cNvSpPr txBox="1"/>
          <p:nvPr/>
        </p:nvSpPr>
        <p:spPr>
          <a:xfrm>
            <a:off x="1356554" y="2801921"/>
            <a:ext cx="23240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1</a:t>
            </a:r>
            <a:r>
              <a:rPr lang="fr-FR" dirty="0"/>
              <a:t>- L’étudiant</a:t>
            </a:r>
          </a:p>
          <a:p>
            <a:endParaRPr lang="fr-FR" dirty="0"/>
          </a:p>
          <a:p>
            <a:r>
              <a:rPr lang="fr-FR" dirty="0"/>
              <a:t>C’est lui qui a créé la convention ou l’avenant.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A57E3F3-CE9D-4CE6-BC41-670E7D7672C1}"/>
              </a:ext>
            </a:extLst>
          </p:cNvPr>
          <p:cNvSpPr txBox="1"/>
          <p:nvPr/>
        </p:nvSpPr>
        <p:spPr>
          <a:xfrm>
            <a:off x="7997171" y="2848772"/>
            <a:ext cx="26760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3</a:t>
            </a:r>
            <a:r>
              <a:rPr lang="fr-FR" dirty="0"/>
              <a:t> – L’UPJV</a:t>
            </a:r>
          </a:p>
          <a:p>
            <a:endParaRPr lang="fr-FR" dirty="0"/>
          </a:p>
          <a:p>
            <a:r>
              <a:rPr lang="fr-FR" dirty="0"/>
              <a:t>L’UPJV ‘signe’ en dernier après toutes les parties.</a:t>
            </a:r>
          </a:p>
          <a:p>
            <a:endParaRPr lang="fr-FR" dirty="0"/>
          </a:p>
          <a:p>
            <a:r>
              <a:rPr lang="fr-FR" dirty="0"/>
              <a:t>La convention peut être signée à la main ou numériquement depuis la crise </a:t>
            </a:r>
            <a:r>
              <a:rPr lang="fr-FR" sz="1400" dirty="0"/>
              <a:t>COVID-19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659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E086556-C214-45B1-A93F-C48C4AD23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842" y="2061760"/>
            <a:ext cx="4270248" cy="704087"/>
          </a:xfrm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l"/>
            <a:r>
              <a:rPr lang="fr-FR" dirty="0"/>
              <a:t>L’attestation de Responsabilité civile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5869A-AFEB-4229-9A17-E448E3FD0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79175" y="2840864"/>
            <a:ext cx="4347581" cy="389500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fr-FR" dirty="0"/>
          </a:p>
          <a:p>
            <a:pPr marL="0" indent="0">
              <a:spcBef>
                <a:spcPts val="0"/>
              </a:spcBef>
              <a:buNone/>
            </a:pPr>
            <a:endParaRPr lang="fr-FR" u="sng" dirty="0"/>
          </a:p>
          <a:p>
            <a:pPr marL="0" indent="0" algn="just">
              <a:spcBef>
                <a:spcPts val="0"/>
              </a:spcBef>
              <a:buNone/>
            </a:pPr>
            <a:r>
              <a:rPr lang="fr-FR" u="sng" dirty="0"/>
              <a:t>Obligatoire</a:t>
            </a:r>
            <a:r>
              <a:rPr lang="fr-FR" dirty="0"/>
              <a:t> pour toute demande de stage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FR" dirty="0"/>
              <a:t>pour une formation initiale ou continue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FR" dirty="0"/>
              <a:t>un stage obligatoire ou non</a:t>
            </a:r>
          </a:p>
          <a:p>
            <a:pPr marL="0" indent="0">
              <a:buNone/>
            </a:pP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=&gt; Quand vous transmettez la convention de stage à la cellule stages, n’oubliez pas d’y </a:t>
            </a:r>
            <a:r>
              <a:rPr lang="fr-FR" b="1" u="sng" dirty="0">
                <a:solidFill>
                  <a:schemeClr val="accent2">
                    <a:lumMod val="75000"/>
                  </a:schemeClr>
                </a:solidFill>
              </a:rPr>
              <a:t>joindre la RC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de l’étudiant. </a:t>
            </a:r>
          </a:p>
          <a:p>
            <a:pPr marL="0" indent="0" algn="just">
              <a:buNone/>
            </a:pPr>
            <a:endParaRPr lang="fr-FR" sz="1500" dirty="0"/>
          </a:p>
          <a:p>
            <a:pPr marL="0" indent="0" algn="just">
              <a:buNone/>
            </a:pPr>
            <a:r>
              <a:rPr lang="fr-FR" sz="1500" dirty="0"/>
              <a:t>Ces documents doivent :</a:t>
            </a:r>
          </a:p>
          <a:p>
            <a:pPr algn="just">
              <a:spcBef>
                <a:spcPts val="0"/>
              </a:spcBef>
            </a:pPr>
            <a:r>
              <a:rPr lang="fr-FR" sz="1500" dirty="0"/>
              <a:t>Nommer explicitement l’étudiant</a:t>
            </a:r>
          </a:p>
          <a:p>
            <a:pPr algn="just">
              <a:spcBef>
                <a:spcPts val="0"/>
              </a:spcBef>
            </a:pPr>
            <a:r>
              <a:rPr lang="fr-FR" sz="1500" dirty="0"/>
              <a:t>Couvrir toute la période du stage au minimum</a:t>
            </a:r>
          </a:p>
          <a:p>
            <a:pPr algn="just">
              <a:spcBef>
                <a:spcPts val="0"/>
              </a:spcBef>
            </a:pPr>
            <a:r>
              <a:rPr lang="fr-FR" sz="1500" dirty="0"/>
              <a:t>Pour les stages en milieu médical et paramédical : mentionner « assurance stage médical/paramédical »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9D40F6-8BAA-45AB-A234-8DE1F46950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24157" y="3282058"/>
            <a:ext cx="4253484" cy="25967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dirty="0"/>
              <a:t>Ce n’est pas une attestation de responsabilité civile</a:t>
            </a:r>
          </a:p>
          <a:p>
            <a:pPr algn="just"/>
            <a:r>
              <a:rPr lang="fr-FR" dirty="0"/>
              <a:t>Ce document doit être remis à l’étudiant en même temps que la convention de stage au format PDF par la scolarité</a:t>
            </a:r>
          </a:p>
          <a:p>
            <a:pPr algn="just"/>
            <a:r>
              <a:rPr lang="fr-FR" dirty="0"/>
              <a:t>A faire remplir à l’organisme d’accueil à la fin du stage et non avant</a:t>
            </a:r>
          </a:p>
          <a:p>
            <a:pPr algn="just"/>
            <a:r>
              <a:rPr lang="fr-FR" dirty="0"/>
              <a:t>Renvoyer la fiche signée à la scolarité uniquement (la cellule stage ne conserve pas les attestations de fin de stage)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FA386B0-8C2A-4260-8D1E-F34F27BF3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3610"/>
            <a:ext cx="7729728" cy="1188720"/>
          </a:xfrm>
        </p:spPr>
        <p:txBody>
          <a:bodyPr/>
          <a:lstStyle/>
          <a:p>
            <a:r>
              <a:rPr lang="fr-FR" dirty="0"/>
              <a:t>Les documents importants</a:t>
            </a:r>
          </a:p>
        </p:txBody>
      </p:sp>
      <p:sp>
        <p:nvSpPr>
          <p:cNvPr id="8" name="Espace réservé du texte 1">
            <a:extLst>
              <a:ext uri="{FF2B5EF4-FFF2-40B4-BE49-F238E27FC236}">
                <a16:creationId xmlns:a16="http://schemas.microsoft.com/office/drawing/2014/main" id="{52ACBE47-B571-493F-A00B-C6B421A036CB}"/>
              </a:ext>
            </a:extLst>
          </p:cNvPr>
          <p:cNvSpPr txBox="1">
            <a:spLocks/>
          </p:cNvSpPr>
          <p:nvPr/>
        </p:nvSpPr>
        <p:spPr>
          <a:xfrm>
            <a:off x="6596857" y="2076606"/>
            <a:ext cx="4270248" cy="704087"/>
          </a:xfrm>
          <a:prstGeom prst="rect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b" anchorCtr="1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900" b="0" kern="1200" cap="all" spc="1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9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dirty="0"/>
              <a:t>L’attestation de FIN DE STAGE</a:t>
            </a:r>
          </a:p>
          <a:p>
            <a:pPr algn="l">
              <a:spcBef>
                <a:spcPts val="0"/>
              </a:spcBef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603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9AA011-0CF9-49B4-B4D3-04E62E346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01893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fr-FR" dirty="0"/>
              <a:t>Point de vigilance </a:t>
            </a:r>
            <a:br>
              <a:rPr lang="fr-FR" dirty="0"/>
            </a:b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CONVENTION DE STAGE </a:t>
            </a:r>
            <a:br>
              <a:rPr lang="fr-FR" dirty="0"/>
            </a:br>
            <a:r>
              <a:rPr lang="fr-FR" dirty="0"/>
              <a:t>avant envoi pour signature à la DOIP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410F99-0FF9-412A-984E-1FCC08307EB0}"/>
              </a:ext>
            </a:extLst>
          </p:cNvPr>
          <p:cNvSpPr txBox="1"/>
          <p:nvPr/>
        </p:nvSpPr>
        <p:spPr>
          <a:xfrm>
            <a:off x="642557" y="1669237"/>
            <a:ext cx="10906886" cy="5332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Avant envoi des conventions de stages, pour signature, n’oubliez pas de vérifier que : </a:t>
            </a:r>
          </a:p>
          <a:p>
            <a:endParaRPr lang="fr-FR" dirty="0"/>
          </a:p>
          <a:p>
            <a:endParaRPr lang="fr-FR" dirty="0"/>
          </a:p>
          <a:p>
            <a:pPr marL="285750" indent="-285750" algn="just">
              <a:buFontTx/>
              <a:buChar char="-"/>
            </a:pPr>
            <a:r>
              <a:rPr lang="fr-FR" dirty="0"/>
              <a:t>L’étudiant a bien indiqué </a:t>
            </a:r>
            <a:r>
              <a:rPr lang="fr-FR" u="sng" dirty="0"/>
              <a:t>précisément</a:t>
            </a:r>
            <a:r>
              <a:rPr lang="fr-FR" dirty="0"/>
              <a:t>, dans la partie « Commentaire sur le temps de travail »,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ses jours et horaires de présence dans la structure d’accueil</a:t>
            </a:r>
            <a:r>
              <a:rPr lang="fr-FR" dirty="0"/>
              <a:t>. Si l’étudiant à des horaires irréguliers, il doit transmettre un planning.</a:t>
            </a:r>
          </a:p>
          <a:p>
            <a:pPr marL="285750" indent="-285750" algn="just">
              <a:buFontTx/>
              <a:buChar char="-"/>
            </a:pPr>
            <a:endParaRPr lang="fr-FR" sz="1050" dirty="0"/>
          </a:p>
          <a:p>
            <a:pPr marL="285750" indent="-285750" algn="just">
              <a:buFontTx/>
              <a:buChar char="-"/>
            </a:pPr>
            <a:r>
              <a:rPr lang="fr-FR" dirty="0"/>
              <a:t>L’étudiant a bien indiqué dans la partie « Nombre d’heures hebdomadaires du stage » la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durée hebdomadaire </a:t>
            </a:r>
            <a:r>
              <a:rPr lang="fr-FR" dirty="0"/>
              <a:t>(heure/semaine) et non la durée journalière (heure/jour). </a:t>
            </a:r>
            <a:r>
              <a:rPr lang="fr-FR" dirty="0">
                <a:solidFill>
                  <a:srgbClr val="FF0000"/>
                </a:solidFill>
              </a:rPr>
              <a:t>Ex : 35h et non 7h.</a:t>
            </a:r>
          </a:p>
          <a:p>
            <a:pPr marL="285750" indent="-285750" algn="just">
              <a:buFontTx/>
              <a:buChar char="-"/>
            </a:pPr>
            <a:endParaRPr lang="fr-FR" sz="1050" dirty="0"/>
          </a:p>
          <a:p>
            <a:pPr marL="285750" indent="-285750" algn="just">
              <a:buFontTx/>
              <a:buChar char="-"/>
            </a:pPr>
            <a:r>
              <a:rPr lang="fr-FR" dirty="0"/>
              <a:t>L’étudiant a bien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signé</a:t>
            </a:r>
            <a:r>
              <a:rPr lang="fr-FR" dirty="0"/>
              <a:t> ;</a:t>
            </a:r>
          </a:p>
          <a:p>
            <a:pPr marL="285750" indent="-285750" algn="just">
              <a:buFontTx/>
              <a:buChar char="-"/>
            </a:pPr>
            <a:endParaRPr lang="fr-FR" sz="1050" dirty="0"/>
          </a:p>
          <a:p>
            <a:pPr marL="285750" indent="-285750" algn="just">
              <a:buFontTx/>
              <a:buChar char="-"/>
            </a:pPr>
            <a:r>
              <a:rPr lang="fr-FR" dirty="0"/>
              <a:t>L’entreprise a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signé et apposé son cachet</a:t>
            </a:r>
            <a:r>
              <a:rPr lang="fr-FR" dirty="0"/>
              <a:t>. En cas d’absence de cachet, il nous faut un écrit de l’organisme d’accueil avec sa signature ;</a:t>
            </a:r>
          </a:p>
          <a:p>
            <a:pPr marL="285750" indent="-285750" algn="just">
              <a:buFontTx/>
              <a:buChar char="-"/>
            </a:pPr>
            <a:endParaRPr lang="fr-FR" sz="1050" dirty="0"/>
          </a:p>
          <a:p>
            <a:pPr marL="285750" indent="-285750" algn="just">
              <a:buFontTx/>
              <a:buChar char="-"/>
            </a:pPr>
            <a:r>
              <a:rPr lang="fr-FR" dirty="0"/>
              <a:t>L’étudiant a bien transmit son ou ses documents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d’assurance, à son nom</a:t>
            </a:r>
            <a:r>
              <a:rPr lang="fr-FR" dirty="0"/>
              <a:t>, et qu’ils couvrent bien la période de stage ;</a:t>
            </a:r>
          </a:p>
          <a:p>
            <a:pPr marL="285750" indent="-285750" algn="just">
              <a:buFontTx/>
              <a:buChar char="-"/>
            </a:pPr>
            <a:endParaRPr lang="fr-FR" sz="1050" dirty="0"/>
          </a:p>
          <a:p>
            <a:pPr marL="285750" indent="-285750" algn="just">
              <a:buFontTx/>
              <a:buChar char="-"/>
            </a:pPr>
            <a:r>
              <a:rPr lang="fr-FR" dirty="0"/>
              <a:t>La convention est bien en un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seul et unique PDF </a:t>
            </a:r>
            <a:r>
              <a:rPr lang="fr-FR" dirty="0"/>
              <a:t>(la cellule stage n’accepte pas les JPG en plusieurs documents)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87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9AA011-0CF9-49B4-B4D3-04E62E346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83231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fr-FR" dirty="0"/>
              <a:t>Point de vigilance </a:t>
            </a:r>
            <a:br>
              <a:rPr lang="fr-FR" dirty="0"/>
            </a:b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Avenant</a:t>
            </a:r>
            <a:br>
              <a:rPr lang="fr-FR" dirty="0"/>
            </a:br>
            <a:r>
              <a:rPr lang="fr-FR" dirty="0"/>
              <a:t>avant envoi pour signature à la DOIP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410F99-0FF9-412A-984E-1FCC08307EB0}"/>
              </a:ext>
            </a:extLst>
          </p:cNvPr>
          <p:cNvSpPr txBox="1"/>
          <p:nvPr/>
        </p:nvSpPr>
        <p:spPr>
          <a:xfrm>
            <a:off x="407656" y="4427210"/>
            <a:ext cx="113167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Avant envoi des avenants, pour signature, n’oubliez pas de vérifier que : 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La convention de stage pour laquelle l’avenant est créé est déjà signée par l’UPJV ;</a:t>
            </a:r>
          </a:p>
          <a:p>
            <a:pPr marL="285750" indent="-285750">
              <a:buFontTx/>
              <a:buChar char="-"/>
            </a:pPr>
            <a:r>
              <a:rPr lang="fr-FR" dirty="0"/>
              <a:t>L’étudiant indique sa gratification si l’avenant concerne un prolongement de la durée de stage (+ de 308 heures) ;</a:t>
            </a:r>
          </a:p>
          <a:p>
            <a:pPr marL="285750" indent="-285750">
              <a:buFontTx/>
              <a:buChar char="-"/>
            </a:pPr>
            <a:r>
              <a:rPr lang="fr-FR" dirty="0"/>
              <a:t>L’étudiant précise de nouveau ses jours et horaires de présence dans la structure d’accueil. Si les horaires sont irréguliers, il doit joindre un planning ;</a:t>
            </a:r>
          </a:p>
          <a:p>
            <a:pPr marL="285750" indent="-285750">
              <a:buFontTx/>
              <a:buChar char="-"/>
            </a:pPr>
            <a:r>
              <a:rPr lang="fr-FR" dirty="0"/>
              <a:t>L’étudiant a bien signé son avenant.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A1F76E-BF2D-4145-9AEC-5DAC9FA2BE7E}"/>
              </a:ext>
            </a:extLst>
          </p:cNvPr>
          <p:cNvSpPr/>
          <p:nvPr/>
        </p:nvSpPr>
        <p:spPr>
          <a:xfrm>
            <a:off x="360750" y="1951672"/>
            <a:ext cx="11410560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solidFill>
                  <a:schemeClr val="accent2">
                    <a:lumMod val="75000"/>
                  </a:schemeClr>
                </a:solidFill>
                <a:latin typeface="Gill Sans MT" panose="020B0502020104020203" pitchFamily="34" charset="0"/>
              </a:rPr>
              <a:t>Pas de création d’un avenant </a:t>
            </a:r>
          </a:p>
          <a:p>
            <a:r>
              <a:rPr lang="fr-FR" dirty="0">
                <a:solidFill>
                  <a:srgbClr val="252525"/>
                </a:solidFill>
                <a:latin typeface="Gill Sans MT" panose="020B0502020104020203" pitchFamily="34" charset="0"/>
              </a:rPr>
              <a:t>Si la convention n’est pas encore signée par toutes les parties </a:t>
            </a:r>
          </a:p>
          <a:p>
            <a:r>
              <a:rPr lang="fr-FR" dirty="0"/>
              <a:t>=&gt; Modification de la convention par la scolarité sur la plateforme + renvoie de la convention à l’étudiant en format PDF</a:t>
            </a:r>
          </a:p>
          <a:p>
            <a:endParaRPr lang="fr-FR" dirty="0"/>
          </a:p>
          <a:p>
            <a:r>
              <a:rPr lang="fr-FR" b="1" u="sng" dirty="0">
                <a:solidFill>
                  <a:schemeClr val="accent2">
                    <a:lumMod val="75000"/>
                  </a:schemeClr>
                </a:solidFill>
              </a:rPr>
              <a:t>Création d’un avenant</a:t>
            </a:r>
          </a:p>
          <a:p>
            <a:r>
              <a:rPr lang="fr-FR" dirty="0"/>
              <a:t>Si la convention est signée par toutes les parties </a:t>
            </a:r>
          </a:p>
          <a:p>
            <a:r>
              <a:rPr lang="fr-FR" dirty="0"/>
              <a:t>=&gt; L’étudiant créé son avenant. Puis fait signer l’avenant comme la convention initiale (par les trois parties)</a:t>
            </a:r>
          </a:p>
        </p:txBody>
      </p:sp>
    </p:spTree>
    <p:extLst>
      <p:ext uri="{BB962C8B-B14F-4D97-AF65-F5344CB8AC3E}">
        <p14:creationId xmlns:p14="http://schemas.microsoft.com/office/powerpoint/2010/main" val="1495286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09859F5-A451-4F57-A298-CC8468238C25}"/>
              </a:ext>
            </a:extLst>
          </p:cNvPr>
          <p:cNvSpPr txBox="1">
            <a:spLocks/>
          </p:cNvSpPr>
          <p:nvPr/>
        </p:nvSpPr>
        <p:spPr bwMode="blackWhite">
          <a:xfrm>
            <a:off x="2231135" y="436855"/>
            <a:ext cx="7729728" cy="11887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stages au sein de l’</a:t>
            </a:r>
            <a:r>
              <a:rPr lang="fr-FR" dirty="0" err="1"/>
              <a:t>upjv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35F79D5-A3B3-4015-8FBA-8BD06D7CE1C2}"/>
              </a:ext>
            </a:extLst>
          </p:cNvPr>
          <p:cNvSpPr txBox="1"/>
          <p:nvPr/>
        </p:nvSpPr>
        <p:spPr>
          <a:xfrm>
            <a:off x="872453" y="2136338"/>
            <a:ext cx="10326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Depuis 2021, tous les stages se déroulant au sein de l’UPJV pour les étudiants de l’UPJV sont gérés par les affaires générales de la Présidence.</a:t>
            </a:r>
          </a:p>
          <a:p>
            <a:pPr algn="just"/>
            <a:r>
              <a:rPr lang="fr-FR" dirty="0"/>
              <a:t>Si un stage se déroule au sein d’un laboratoire, d’un service, ou d’une UFR, la demande de signature est à faire à l’adresse mail suivante : 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affaires.generales@u-picardie.fr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0929F7-7B85-4658-9CCD-E02290625103}"/>
              </a:ext>
            </a:extLst>
          </p:cNvPr>
          <p:cNvSpPr txBox="1"/>
          <p:nvPr/>
        </p:nvSpPr>
        <p:spPr>
          <a:xfrm>
            <a:off x="628581" y="4526256"/>
            <a:ext cx="36492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Organisme d’accueil : </a:t>
            </a:r>
          </a:p>
          <a:p>
            <a:r>
              <a:rPr lang="fr-FR" sz="1400" dirty="0"/>
              <a:t>Nom : Université de Picardie Jules Verne (UPJV)</a:t>
            </a:r>
          </a:p>
          <a:p>
            <a:r>
              <a:rPr lang="fr-FR" sz="1400" dirty="0"/>
              <a:t>Adresse : 1 chemin du </a:t>
            </a:r>
            <a:r>
              <a:rPr lang="fr-FR" sz="1400" dirty="0" err="1"/>
              <a:t>Thil</a:t>
            </a:r>
            <a:r>
              <a:rPr lang="fr-FR" sz="1400" dirty="0"/>
              <a:t>,  AMIENS</a:t>
            </a:r>
          </a:p>
          <a:p>
            <a:r>
              <a:rPr lang="fr-FR" sz="1400" dirty="0"/>
              <a:t>Représenté par : Mohammed BENLAHSEN</a:t>
            </a:r>
          </a:p>
          <a:p>
            <a:r>
              <a:rPr lang="fr-FR" sz="1400" dirty="0"/>
              <a:t>Qualité du représentant : Président de l’UPJV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9190872-0BD1-475D-A1AB-DF9A2E412FD6}"/>
              </a:ext>
            </a:extLst>
          </p:cNvPr>
          <p:cNvSpPr txBox="1"/>
          <p:nvPr/>
        </p:nvSpPr>
        <p:spPr>
          <a:xfrm>
            <a:off x="7108272" y="4526256"/>
            <a:ext cx="4588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Service dans lequel le stage est effectué : </a:t>
            </a:r>
          </a:p>
          <a:p>
            <a:pPr algn="just"/>
            <a:r>
              <a:rPr lang="fr-FR" sz="1400" dirty="0"/>
              <a:t>Le nom du laboratoire ou service / mail du directeur, du service ou de l’UFR / N° de téléphone / lieu du stage (adresse, si différente de l’organisme d’accueil).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5CDEC7F-D04E-462B-9E0D-E808B42C5F1B}"/>
              </a:ext>
            </a:extLst>
          </p:cNvPr>
          <p:cNvSpPr txBox="1"/>
          <p:nvPr/>
        </p:nvSpPr>
        <p:spPr>
          <a:xfrm>
            <a:off x="3808600" y="5931288"/>
            <a:ext cx="44545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L’ordre des signature au sein de l’UPJV :</a:t>
            </a:r>
          </a:p>
          <a:p>
            <a:pPr algn="just"/>
            <a:r>
              <a:rPr lang="fr-FR" sz="1400" dirty="0"/>
              <a:t>Il faut que l’étudiant + le directeur du laboratoire, du service ou de l’UFR aient signé avant le Président.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A49889F-C2C4-4F14-BF92-42DF125037F2}"/>
              </a:ext>
            </a:extLst>
          </p:cNvPr>
          <p:cNvSpPr txBox="1"/>
          <p:nvPr/>
        </p:nvSpPr>
        <p:spPr>
          <a:xfrm>
            <a:off x="553673" y="4035530"/>
            <a:ext cx="6140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Créer une convention pour un stage au sein de l’UPJV :</a:t>
            </a:r>
          </a:p>
        </p:txBody>
      </p:sp>
    </p:spTree>
    <p:extLst>
      <p:ext uri="{BB962C8B-B14F-4D97-AF65-F5344CB8AC3E}">
        <p14:creationId xmlns:p14="http://schemas.microsoft.com/office/powerpoint/2010/main" val="3837984170"/>
      </p:ext>
    </p:extLst>
  </p:cSld>
  <p:clrMapOvr>
    <a:masterClrMapping/>
  </p:clrMapOvr>
</p:sld>
</file>

<file path=ppt/theme/theme1.xml><?xml version="1.0" encoding="utf-8"?>
<a:theme xmlns:a="http://schemas.openxmlformats.org/drawingml/2006/main" name="Colis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1321</TotalTime>
  <Words>1023</Words>
  <Application>Microsoft Office PowerPoint</Application>
  <PresentationFormat>Grand écran</PresentationFormat>
  <Paragraphs>93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Gill Sans MT</vt:lpstr>
      <vt:lpstr>Colis</vt:lpstr>
      <vt:lpstr>Memento  conventions de stage </vt:lpstr>
      <vt:lpstr>Présentation PowerPoint</vt:lpstr>
      <vt:lpstr>circuit des signatures</vt:lpstr>
      <vt:lpstr>Les documents importants</vt:lpstr>
      <vt:lpstr>Point de vigilance  CONVENTION DE STAGE  avant envoi pour signature à la DOIP</vt:lpstr>
      <vt:lpstr>Point de vigilance  Avenant avant envoi pour signature à la DOIP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Pstage</dc:title>
  <dc:creator>Camille Saleine</dc:creator>
  <cp:lastModifiedBy>Fabienne Therouse</cp:lastModifiedBy>
  <cp:revision>54</cp:revision>
  <dcterms:created xsi:type="dcterms:W3CDTF">2023-10-04T12:59:30Z</dcterms:created>
  <dcterms:modified xsi:type="dcterms:W3CDTF">2024-02-23T12:58:52Z</dcterms:modified>
</cp:coreProperties>
</file>