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6" r:id="rId3"/>
    <p:sldId id="346" r:id="rId4"/>
    <p:sldId id="337" r:id="rId5"/>
    <p:sldId id="340" r:id="rId6"/>
    <p:sldId id="338" r:id="rId7"/>
    <p:sldId id="339" r:id="rId8"/>
    <p:sldId id="341" r:id="rId9"/>
    <p:sldId id="343" r:id="rId10"/>
    <p:sldId id="347" r:id="rId11"/>
    <p:sldId id="342" r:id="rId12"/>
    <p:sldId id="345" r:id="rId13"/>
    <p:sldId id="348" r:id="rId14"/>
    <p:sldId id="350" r:id="rId15"/>
    <p:sldId id="349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60"/>
  </p:normalViewPr>
  <p:slideViewPr>
    <p:cSldViewPr>
      <p:cViewPr varScale="1">
        <p:scale>
          <a:sx n="51" d="100"/>
          <a:sy n="51" d="100"/>
        </p:scale>
        <p:origin x="140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E3F9-9A55-4EDB-9D6B-21D1148A63A1}" type="datetimeFigureOut">
              <a:rPr lang="fr-FR" smtClean="0"/>
              <a:pPr/>
              <a:t>08/12/2021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38A-6583-4193-8B64-D103DA0E7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E3F9-9A55-4EDB-9D6B-21D1148A63A1}" type="datetimeFigureOut">
              <a:rPr lang="fr-FR" smtClean="0"/>
              <a:pPr/>
              <a:t>08/12/2021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38A-6583-4193-8B64-D103DA0E7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E3F9-9A55-4EDB-9D6B-21D1148A63A1}" type="datetimeFigureOut">
              <a:rPr lang="fr-FR" smtClean="0"/>
              <a:pPr/>
              <a:t>08/12/2021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38A-6583-4193-8B64-D103DA0E7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E3F9-9A55-4EDB-9D6B-21D1148A63A1}" type="datetimeFigureOut">
              <a:rPr lang="fr-FR" smtClean="0"/>
              <a:pPr/>
              <a:t>08/12/2021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38A-6583-4193-8B64-D103DA0E7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E3F9-9A55-4EDB-9D6B-21D1148A63A1}" type="datetimeFigureOut">
              <a:rPr lang="fr-FR" smtClean="0"/>
              <a:pPr/>
              <a:t>08/12/2021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38A-6583-4193-8B64-D103DA0E7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E3F9-9A55-4EDB-9D6B-21D1148A63A1}" type="datetimeFigureOut">
              <a:rPr lang="fr-FR" smtClean="0"/>
              <a:pPr/>
              <a:t>08/12/2021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38A-6583-4193-8B64-D103DA0E7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E3F9-9A55-4EDB-9D6B-21D1148A63A1}" type="datetimeFigureOut">
              <a:rPr lang="fr-FR" smtClean="0"/>
              <a:pPr/>
              <a:t>08/12/2021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38A-6583-4193-8B64-D103DA0E7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E3F9-9A55-4EDB-9D6B-21D1148A63A1}" type="datetimeFigureOut">
              <a:rPr lang="fr-FR" smtClean="0"/>
              <a:pPr/>
              <a:t>08/12/2021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38A-6583-4193-8B64-D103DA0E7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E3F9-9A55-4EDB-9D6B-21D1148A63A1}" type="datetimeFigureOut">
              <a:rPr lang="fr-FR" smtClean="0"/>
              <a:pPr/>
              <a:t>08/12/2021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38A-6583-4193-8B64-D103DA0E7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E3F9-9A55-4EDB-9D6B-21D1148A63A1}" type="datetimeFigureOut">
              <a:rPr lang="fr-FR" smtClean="0"/>
              <a:pPr/>
              <a:t>08/12/2021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38A-6583-4193-8B64-D103DA0E7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E3F9-9A55-4EDB-9D6B-21D1148A63A1}" type="datetimeFigureOut">
              <a:rPr lang="fr-FR" smtClean="0"/>
              <a:pPr/>
              <a:t>08/12/2021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38A-6583-4193-8B64-D103DA0E76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EB2E3F9-9A55-4EDB-9D6B-21D1148A63A1}" type="datetimeFigureOut">
              <a:rPr lang="fr-FR" smtClean="0"/>
              <a:pPr/>
              <a:t>08/12/2021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60F38A-6583-4193-8B64-D103DA0E7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2376" y="548680"/>
            <a:ext cx="7772400" cy="2930624"/>
          </a:xfrm>
        </p:spPr>
        <p:txBody>
          <a:bodyPr>
            <a:normAutofit fontScale="90000"/>
          </a:bodyPr>
          <a:lstStyle/>
          <a:p>
            <a:pPr algn="ctr"/>
            <a:r>
              <a:rPr lang="fr-FR" altLang="fr-FR" sz="36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  <a:t/>
            </a:r>
            <a:br>
              <a:rPr lang="fr-FR" altLang="fr-FR" sz="36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</a:br>
            <a:r>
              <a:rPr lang="fr-FR" altLang="fr-FR" sz="36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  <a:t/>
            </a:r>
            <a:br>
              <a:rPr lang="fr-FR" altLang="fr-FR" sz="36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</a:br>
            <a:r>
              <a:rPr lang="fr-FR" altLang="fr-FR" sz="36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  <a:t/>
            </a:r>
            <a:br>
              <a:rPr lang="fr-FR" altLang="fr-FR" sz="36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</a:br>
            <a:r>
              <a:rPr lang="fr-FR" altLang="fr-FR" sz="36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  <a:t/>
            </a:r>
            <a:br>
              <a:rPr lang="fr-FR" altLang="fr-FR" sz="36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</a:br>
            <a:r>
              <a:rPr lang="fr-FR" altLang="fr-FR" sz="36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  <a:t/>
            </a:r>
            <a:br>
              <a:rPr lang="fr-FR" altLang="fr-FR" sz="36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</a:br>
            <a:r>
              <a:rPr lang="fr-FR" altLang="fr-FR" sz="36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  <a:t/>
            </a:r>
            <a:br>
              <a:rPr lang="fr-FR" altLang="fr-FR" sz="36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</a:br>
            <a:r>
              <a:rPr lang="fr-FR" altLang="fr-FR" sz="36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  <a:t/>
            </a:r>
            <a:br>
              <a:rPr lang="fr-FR" altLang="fr-FR" sz="36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</a:br>
            <a:r>
              <a:rPr lang="fr-FR" altLang="fr-FR" sz="44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  <a:t>Choisir la licence </a:t>
            </a:r>
            <a:br>
              <a:rPr lang="fr-FR" altLang="fr-FR" sz="44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</a:br>
            <a:r>
              <a:rPr lang="fr-FR" altLang="fr-FR" sz="44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  <a:t/>
            </a:r>
            <a:br>
              <a:rPr lang="fr-FR" altLang="fr-FR" sz="44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</a:br>
            <a:r>
              <a:rPr lang="fr-FR" altLang="fr-FR" sz="44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  <a:t/>
            </a:r>
            <a:br>
              <a:rPr lang="fr-FR" altLang="fr-FR" sz="44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</a:br>
            <a:r>
              <a:rPr lang="fr-FR" altLang="fr-FR" sz="4400" b="0" dirty="0">
                <a:solidFill>
                  <a:schemeClr val="tx1"/>
                </a:solidFill>
                <a:effectLst/>
                <a:latin typeface="Engravers MT" panose="02090707080505020304" pitchFamily="18" charset="0"/>
              </a:rPr>
              <a:t>LEA Anglais-Espagnol à BEAUVAIS</a:t>
            </a:r>
            <a:r>
              <a:rPr lang="fr-FR" altLang="fr-FR" sz="4400" b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lang="fr-FR" altLang="fr-FR" sz="4400" b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lang="fr-FR" sz="3600" dirty="0">
                <a:latin typeface="Calibri" pitchFamily="34" charset="0"/>
              </a:rPr>
              <a:t/>
            </a:r>
            <a:br>
              <a:rPr lang="fr-FR" sz="3600" dirty="0">
                <a:latin typeface="Calibri" pitchFamily="34" charset="0"/>
              </a:rPr>
            </a:br>
            <a:r>
              <a:rPr lang="fr-FR" sz="3200" dirty="0">
                <a:latin typeface="Calibri" pitchFamily="34" charset="0"/>
              </a:rPr>
              <a:t/>
            </a:r>
            <a:br>
              <a:rPr lang="fr-FR" sz="3200" dirty="0">
                <a:latin typeface="Calibri" pitchFamily="34" charset="0"/>
              </a:rPr>
            </a:br>
            <a:endParaRPr lang="fr-FR" sz="2800" dirty="0">
              <a:latin typeface="Calibri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7772400" cy="914400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Formation à Bac + 3</a:t>
            </a:r>
          </a:p>
        </p:txBody>
      </p:sp>
      <p:pic>
        <p:nvPicPr>
          <p:cNvPr id="6" name="Image 5" descr="mapa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3773" y="3859663"/>
            <a:ext cx="2088232" cy="2449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BAB3FE5-92B9-426C-BCE3-CD6411273C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144" y="4196100"/>
            <a:ext cx="2627784" cy="17767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985256C-950A-4F4C-B8BE-FCCA6A739A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960" y="4196100"/>
            <a:ext cx="2515816" cy="1960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E29A6E9-DF56-47D5-A048-AA8CCFAEB5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397" y="2209630"/>
            <a:ext cx="1946471" cy="1459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A0777C-EE86-42CD-9146-863CA5BD1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93792"/>
          </a:xfrm>
        </p:spPr>
        <p:txBody>
          <a:bodyPr>
            <a:normAutofit fontScale="90000"/>
          </a:bodyPr>
          <a:lstStyle/>
          <a:p>
            <a:r>
              <a:rPr lang="fr-FR" dirty="0"/>
              <a:t>Poursuite d’études (masters, écoles…)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F81017-D912-4486-B8E3-79DF518E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26680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Master LEA, Management, Marketing, Publicité, Communication…</a:t>
            </a:r>
          </a:p>
          <a:p>
            <a:r>
              <a:rPr lang="fr-FR" dirty="0"/>
              <a:t>Commerce international, Logistique internationale, Immobilier…</a:t>
            </a:r>
          </a:p>
          <a:p>
            <a:r>
              <a:rPr lang="fr-FR" dirty="0"/>
              <a:t>Tourisme, Management hôtelier…</a:t>
            </a:r>
          </a:p>
          <a:p>
            <a:r>
              <a:rPr lang="fr-FR" dirty="0"/>
              <a:t>Finances, Comptabilité/Gestion</a:t>
            </a:r>
          </a:p>
          <a:p>
            <a:r>
              <a:rPr lang="fr-FR" dirty="0"/>
              <a:t>Ressources Humaines (RH) et Recrutement…</a:t>
            </a:r>
          </a:p>
          <a:p>
            <a:r>
              <a:rPr lang="fr-FR" dirty="0"/>
              <a:t>Journalisme, Sciences Po, Relations internationales…</a:t>
            </a:r>
          </a:p>
          <a:p>
            <a:r>
              <a:rPr lang="fr-FR" dirty="0"/>
              <a:t>Traduction/interprétariat, Formation adultes…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06080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E9B988-0398-423F-8126-CFF37F800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r>
              <a:rPr lang="fr-FR" dirty="0"/>
              <a:t>L3 en Initial ou en Alternance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C20D99-6887-4232-AF08-4C89004BA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53128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>
                <a:sym typeface="Wingdings" panose="05000000000000000000" pitchFamily="2" charset="2"/>
              </a:rPr>
              <a:t></a:t>
            </a:r>
            <a:r>
              <a:rPr lang="fr-FR" dirty="0"/>
              <a:t> La 3</a:t>
            </a:r>
            <a:r>
              <a:rPr lang="fr-FR" baseline="30000" dirty="0"/>
              <a:t>e</a:t>
            </a:r>
            <a:r>
              <a:rPr lang="fr-FR" dirty="0"/>
              <a:t> année de licence est proposée à Beauvais </a:t>
            </a:r>
            <a:r>
              <a:rPr lang="fr-FR" b="1" u="sng" dirty="0"/>
              <a:t>en formation initiale ou en alternance</a:t>
            </a:r>
            <a:r>
              <a:rPr lang="fr-FR" dirty="0"/>
              <a:t> </a:t>
            </a:r>
          </a:p>
          <a:p>
            <a:r>
              <a:rPr lang="fr-FR" dirty="0"/>
              <a:t>Les étudiants ont toujours le choix</a:t>
            </a:r>
          </a:p>
          <a:p>
            <a:r>
              <a:rPr lang="fr-FR" dirty="0"/>
              <a:t>via E-Candidat pour l’alternance</a:t>
            </a:r>
          </a:p>
          <a:p>
            <a:r>
              <a:rPr lang="fr-FR" dirty="0"/>
              <a:t>L’alternance s’adosse à l’UPJV et au </a:t>
            </a:r>
            <a:r>
              <a:rPr lang="fr-FR" b="1" dirty="0"/>
              <a:t>CFA (Centre de Formation d’Apprentis) </a:t>
            </a:r>
            <a:r>
              <a:rPr lang="fr-FR" b="1" dirty="0" err="1"/>
              <a:t>Formasup</a:t>
            </a:r>
            <a:r>
              <a:rPr lang="fr-FR" dirty="0"/>
              <a:t>, en convention avec nous</a:t>
            </a:r>
          </a:p>
          <a:p>
            <a:r>
              <a:rPr lang="fr-FR" b="1" dirty="0"/>
              <a:t>Alternance = combiner la formation universitaire et l’immersion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101303501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BD191D-781B-4916-8597-6D5254452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733832"/>
          </a:xfrm>
        </p:spPr>
        <p:txBody>
          <a:bodyPr/>
          <a:lstStyle/>
          <a:p>
            <a:r>
              <a:rPr lang="fr-FR" dirty="0"/>
              <a:t>Rythme de la L3 en alternance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7D0918-D93A-45B6-9727-D29B5AB99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De </a:t>
            </a:r>
            <a:r>
              <a:rPr lang="fr-FR" b="1" dirty="0"/>
              <a:t>septembre à fin août =</a:t>
            </a:r>
            <a:r>
              <a:rPr lang="fr-FR" dirty="0"/>
              <a:t> </a:t>
            </a:r>
            <a:r>
              <a:rPr lang="fr-FR" b="1" dirty="0"/>
              <a:t>400 h</a:t>
            </a:r>
          </a:p>
          <a:p>
            <a:r>
              <a:rPr lang="fr-FR" b="1" dirty="0"/>
              <a:t>Lundi, mardi, mercredi </a:t>
            </a:r>
            <a:r>
              <a:rPr lang="fr-FR" dirty="0"/>
              <a:t>= ce sont les cours </a:t>
            </a:r>
            <a:r>
              <a:rPr lang="fr-FR" u="sng" dirty="0"/>
              <a:t>à la fac </a:t>
            </a:r>
            <a:r>
              <a:rPr lang="fr-FR" dirty="0"/>
              <a:t>à l’UPJV aux côtés des camarades en L3 Initial</a:t>
            </a:r>
          </a:p>
          <a:p>
            <a:r>
              <a:rPr lang="fr-FR" b="1" dirty="0"/>
              <a:t>Jeudi, vendredi et périodes sans cours </a:t>
            </a:r>
            <a:r>
              <a:rPr lang="fr-FR" dirty="0"/>
              <a:t>(congés, etc…) = les Alternants sont en immersion en entreprise</a:t>
            </a:r>
          </a:p>
          <a:p>
            <a:r>
              <a:rPr lang="fr-FR" b="1" dirty="0"/>
              <a:t>Où?</a:t>
            </a:r>
            <a:r>
              <a:rPr lang="fr-FR" dirty="0"/>
              <a:t> : Paris, région parisienne, Hauts-de-France</a:t>
            </a:r>
          </a:p>
          <a:p>
            <a:r>
              <a:rPr lang="fr-FR" dirty="0"/>
              <a:t>Dans : import-export, logistique, commerce international, assurances, banque, tourisme, </a:t>
            </a:r>
            <a:r>
              <a:rPr lang="fr-FR" dirty="0" err="1"/>
              <a:t>aéroport,commerce</a:t>
            </a:r>
            <a:r>
              <a:rPr lang="fr-FR" dirty="0"/>
              <a:t>, immobilier, RH, gestion/finances, service juridique 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129196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FE34D3-2985-4E07-A364-863A05225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Une formation solide près de chez vous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3C874D-A1AE-40D7-9EB4-C86F97447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690736"/>
          </a:xfrm>
        </p:spPr>
        <p:txBody>
          <a:bodyPr>
            <a:normAutofit lnSpcReduction="10000"/>
          </a:bodyPr>
          <a:lstStyle/>
          <a:p>
            <a:r>
              <a:rPr lang="fr-FR" dirty="0"/>
              <a:t>Contrat d’apprentissage (avec le CFA)</a:t>
            </a:r>
          </a:p>
          <a:p>
            <a:r>
              <a:rPr lang="fr-FR" dirty="0"/>
              <a:t>Ou bien Contrat de professionnalisation (avec le service UPJV de formation continue : le SFCU)</a:t>
            </a:r>
          </a:p>
          <a:p>
            <a:r>
              <a:rPr lang="fr-FR" dirty="0"/>
              <a:t>Rémunération mensuelle</a:t>
            </a:r>
          </a:p>
          <a:p>
            <a:r>
              <a:rPr lang="fr-FR" dirty="0"/>
              <a:t>Moins de 20 ans : 67% du SMIC</a:t>
            </a:r>
          </a:p>
          <a:p>
            <a:r>
              <a:rPr lang="fr-FR" dirty="0"/>
              <a:t>21 ans et plus : 78% du SMIC</a:t>
            </a:r>
          </a:p>
          <a:p>
            <a:r>
              <a:rPr lang="fr-FR" dirty="0"/>
              <a:t>Congés payés (comme un salarié)</a:t>
            </a:r>
          </a:p>
        </p:txBody>
      </p:sp>
    </p:spTree>
    <p:extLst>
      <p:ext uri="{BB962C8B-B14F-4D97-AF65-F5344CB8AC3E}">
        <p14:creationId xmlns:p14="http://schemas.microsoft.com/office/powerpoint/2010/main" val="171567082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C0CED2-532C-4B77-9405-A8559942F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5013176"/>
            <a:ext cx="8183880" cy="720080"/>
          </a:xfrm>
        </p:spPr>
        <p:txBody>
          <a:bodyPr>
            <a:normAutofit/>
          </a:bodyPr>
          <a:lstStyle/>
          <a:p>
            <a:r>
              <a:rPr lang="fr-FR" dirty="0"/>
              <a:t>Comment candidater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3F082B-F6D0-4C0E-B938-24BF50822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fontScale="92500" lnSpcReduction="10000"/>
          </a:bodyPr>
          <a:lstStyle/>
          <a:p>
            <a:r>
              <a:rPr lang="fr-FR" sz="4300" b="1" dirty="0"/>
              <a:t>SUR PARCOURSUP 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Il faut SELECTIONNER « PORTAIL LANGUES » et « BEAUVAIS »</a:t>
            </a:r>
          </a:p>
          <a:p>
            <a:endParaRPr lang="fr-FR" dirty="0"/>
          </a:p>
          <a:p>
            <a:r>
              <a:rPr lang="fr-FR" b="1" dirty="0"/>
              <a:t>Vous choisirez votre SPECIALITE </a:t>
            </a:r>
            <a:r>
              <a:rPr lang="fr-FR" dirty="0"/>
              <a:t>(LLCER Anglais, LLCER Espagnol ou LEA Anglais-Espagnol) </a:t>
            </a:r>
            <a:r>
              <a:rPr lang="fr-FR" b="1" dirty="0"/>
              <a:t>au début du premier semestre </a:t>
            </a:r>
            <a:r>
              <a:rPr lang="fr-FR" dirty="0"/>
              <a:t>(S1) seulement</a:t>
            </a:r>
          </a:p>
          <a:p>
            <a:endParaRPr lang="fr-FR" dirty="0"/>
          </a:p>
          <a:p>
            <a:r>
              <a:rPr lang="fr-FR" dirty="0"/>
              <a:t>Possible de </a:t>
            </a:r>
            <a:r>
              <a:rPr lang="fr-FR" b="1" dirty="0"/>
              <a:t>bifurquer d’une spécialité à une autre en L1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54065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6BC2CA-0CED-4233-A81F-79DED2770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4077072"/>
            <a:ext cx="8183880" cy="1368152"/>
          </a:xfrm>
        </p:spPr>
        <p:txBody>
          <a:bodyPr>
            <a:normAutofit/>
          </a:bodyPr>
          <a:lstStyle/>
          <a:p>
            <a:r>
              <a:rPr lang="fr-FR" dirty="0"/>
              <a:t>Journée Portes Ouvertes UPJV le samedi 29/01/2022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F7446E-81C4-4913-873F-242B3C1CC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MERCI DE VOTRE ATTENTION</a:t>
            </a:r>
          </a:p>
          <a:p>
            <a:r>
              <a:rPr lang="fr-FR" sz="4000" dirty="0"/>
              <a:t>AU PLAISIR DE VOUS REVOIR : pourquoi pas à notre JPO (Journée Portes Ouvertes)?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06694207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405D6E-1269-4CB3-85DF-6D1349F5B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29000"/>
            <a:ext cx="8183880" cy="2606040"/>
          </a:xfrm>
        </p:spPr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Alors notre formation LEA à l’Université de Picardie Jules Verne (UPJV Campus Beauvais ou Amiens) est faite pour vous !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B6511C-549C-4F45-8A97-CB1C8F48E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898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</a:t>
            </a:r>
            <a:r>
              <a:rPr lang="fr-FR" dirty="0"/>
              <a:t>Vous aimez les langues, le commerce ?</a:t>
            </a:r>
            <a:br>
              <a:rPr lang="fr-FR" dirty="0"/>
            </a:br>
            <a:r>
              <a:rPr lang="fr-FR" dirty="0">
                <a:sym typeface="Wingdings" panose="05000000000000000000" pitchFamily="2" charset="2"/>
              </a:rPr>
              <a:t></a:t>
            </a:r>
            <a:r>
              <a:rPr lang="fr-FR" dirty="0"/>
              <a:t>Vous aimeriez être traducteur en langues?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 </a:t>
            </a:r>
            <a:r>
              <a:rPr lang="fr-FR" dirty="0"/>
              <a:t>ou bien travailler en Entreprise, en France, à l’Etranger, à l’International, en tant que cadre et cadre supérieur ?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68490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63AD16-504F-4CA2-9068-DEFC11401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fr-FR" dirty="0"/>
              <a:t>Rythme et durée de la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53ABE5-20C6-40D2-9DD5-FD5E59EE6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u="sng" dirty="0"/>
              <a:t>Où ? À l’Antenne Universitaire de Beauvais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Formation sur 3 années </a:t>
            </a:r>
            <a:r>
              <a:rPr lang="fr-FR" dirty="0"/>
              <a:t>(L1, L2, L3) et 6 semestres : </a:t>
            </a:r>
            <a:r>
              <a:rPr lang="fr-FR" b="1" dirty="0"/>
              <a:t>Campus de Beauvais</a:t>
            </a:r>
          </a:p>
          <a:p>
            <a:r>
              <a:rPr lang="fr-FR" dirty="0"/>
              <a:t>Chaque semestre = 30 ECTS</a:t>
            </a:r>
          </a:p>
          <a:p>
            <a:r>
              <a:rPr lang="fr-FR" dirty="0"/>
              <a:t>2 semestres par année</a:t>
            </a:r>
          </a:p>
          <a:p>
            <a:r>
              <a:rPr lang="fr-FR" dirty="0"/>
              <a:t>S1 : 10 semaines</a:t>
            </a:r>
          </a:p>
          <a:p>
            <a:r>
              <a:rPr lang="fr-FR" dirty="0"/>
              <a:t>mais S2, S3, S4, S5, S6 = 12 </a:t>
            </a:r>
            <a:r>
              <a:rPr lang="fr-FR" dirty="0" smtClean="0"/>
              <a:t>semaines </a:t>
            </a:r>
            <a:r>
              <a:rPr lang="fr-FR" dirty="0"/>
              <a:t>chacun</a:t>
            </a:r>
          </a:p>
          <a:p>
            <a:r>
              <a:rPr lang="fr-FR" dirty="0"/>
              <a:t>Contrôle continu semestriel et 2 sessions d’examens : décembre-janvier et mai (session 1) et juin (session 2 = de rattrapage)</a:t>
            </a:r>
          </a:p>
        </p:txBody>
      </p:sp>
    </p:spTree>
    <p:extLst>
      <p:ext uri="{BB962C8B-B14F-4D97-AF65-F5344CB8AC3E}">
        <p14:creationId xmlns:p14="http://schemas.microsoft.com/office/powerpoint/2010/main" val="33530952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A14326-0108-4A7E-BD2B-AC9D4D3D2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4941168"/>
            <a:ext cx="8183880" cy="936104"/>
          </a:xfrm>
        </p:spPr>
        <p:txBody>
          <a:bodyPr>
            <a:normAutofit fontScale="90000"/>
          </a:bodyPr>
          <a:lstStyle/>
          <a:p>
            <a:r>
              <a:rPr lang="fr-FR" dirty="0"/>
              <a:t>Les « plus » universitaires de la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D4089A-037F-49B0-A27C-B0FA9E79E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338808"/>
          </a:xfrm>
        </p:spPr>
        <p:txBody>
          <a:bodyPr>
            <a:noAutofit/>
          </a:bodyPr>
          <a:lstStyle/>
          <a:p>
            <a:r>
              <a:rPr lang="fr-FR" sz="2400" b="1" dirty="0">
                <a:sym typeface="Wingdings" panose="05000000000000000000" pitchFamily="2" charset="2"/>
              </a:rPr>
              <a:t></a:t>
            </a:r>
            <a:r>
              <a:rPr lang="fr-FR" sz="2400" dirty="0"/>
              <a:t> Elle met l’accent sur </a:t>
            </a:r>
            <a:r>
              <a:rPr lang="fr-FR" sz="2400" b="1" dirty="0"/>
              <a:t>la langue business en anglais et en espagnol</a:t>
            </a:r>
            <a:r>
              <a:rPr lang="fr-FR" sz="2400" dirty="0"/>
              <a:t>, 2 langues majeures aujourd’hui dans le monde entier au plan commercial (niveau B2 minimum en fin de licence)</a:t>
            </a:r>
          </a:p>
          <a:p>
            <a:r>
              <a:rPr lang="fr-FR" sz="2400" dirty="0"/>
              <a:t>Elle vous apporte une bonne connaissance des </a:t>
            </a:r>
            <a:r>
              <a:rPr lang="fr-FR" sz="2400" b="1" dirty="0"/>
              <a:t>civilisations et systèmes politiques, économiques et sociaux des pays dont vous étudiez la langue</a:t>
            </a:r>
            <a:r>
              <a:rPr lang="fr-FR" sz="2400" dirty="0"/>
              <a:t> :</a:t>
            </a:r>
          </a:p>
          <a:p>
            <a:r>
              <a:rPr lang="fr-FR" sz="2400" dirty="0"/>
              <a:t>Grande-Bretagne, Commonwealth et USA, mais aussi Espagne et Amérique Latine </a:t>
            </a:r>
          </a:p>
          <a:p>
            <a:pPr marL="0" indent="0">
              <a:buNone/>
            </a:pPr>
            <a:r>
              <a:rPr lang="fr-FR" sz="2400" dirty="0"/>
              <a:t/>
            </a:r>
            <a:br>
              <a:rPr lang="fr-FR" sz="2400" dirty="0"/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1210512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CE223D-74A9-4A61-BF6D-ADB4BDDCB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1152128"/>
          </a:xfrm>
        </p:spPr>
        <p:txBody>
          <a:bodyPr>
            <a:normAutofit fontScale="90000"/>
          </a:bodyPr>
          <a:lstStyle/>
          <a:p>
            <a:r>
              <a:rPr lang="fr-FR" dirty="0"/>
              <a:t>D’autres plus de la licence LEA 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691431-82E1-4AA3-B313-032F3273E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Vous pourrez aussi découvrir les </a:t>
            </a:r>
            <a:r>
              <a:rPr lang="fr-FR" b="1" dirty="0"/>
              <a:t>cultures espagnole et hispano-américaines, la presse et les médias anglophones</a:t>
            </a:r>
          </a:p>
          <a:p>
            <a:r>
              <a:rPr lang="fr-FR" b="1" dirty="0"/>
              <a:t>Ou bien étudier une autre langue disponible sur le site</a:t>
            </a:r>
            <a:r>
              <a:rPr lang="fr-FR" dirty="0"/>
              <a:t> (italien, et éventuellement chinois mandarin, arabe, russe…)</a:t>
            </a:r>
          </a:p>
          <a:p>
            <a:r>
              <a:rPr lang="fr-FR" dirty="0"/>
              <a:t>Ou même </a:t>
            </a:r>
            <a:r>
              <a:rPr lang="fr-FR" b="1" dirty="0"/>
              <a:t>découvrir l’enseignement </a:t>
            </a:r>
            <a:r>
              <a:rPr lang="fr-FR" dirty="0"/>
              <a:t>grâce au module PPM2E (pour ceux qui souhaitent intégrer l’INSPE ensuite)</a:t>
            </a:r>
          </a:p>
        </p:txBody>
      </p:sp>
    </p:spTree>
    <p:extLst>
      <p:ext uri="{BB962C8B-B14F-4D97-AF65-F5344CB8AC3E}">
        <p14:creationId xmlns:p14="http://schemas.microsoft.com/office/powerpoint/2010/main" val="42112382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278B9E-A301-4CA5-AEB9-09B4C5469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4437112"/>
            <a:ext cx="8183880" cy="1296144"/>
          </a:xfrm>
        </p:spPr>
        <p:txBody>
          <a:bodyPr>
            <a:normAutofit/>
          </a:bodyPr>
          <a:lstStyle/>
          <a:p>
            <a:r>
              <a:rPr lang="fr-FR" dirty="0"/>
              <a:t>Les « plus » professionnels en LEA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C87CD4-340C-4B26-9A0B-2AD0596DE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53128"/>
          </a:xfrm>
        </p:spPr>
        <p:txBody>
          <a:bodyPr>
            <a:normAutofit fontScale="85000" lnSpcReduction="20000"/>
          </a:bodyPr>
          <a:lstStyle/>
          <a:p>
            <a:r>
              <a:rPr lang="fr-FR" sz="3200" b="1" dirty="0">
                <a:sym typeface="Wingdings" panose="05000000000000000000" pitchFamily="2" charset="2"/>
              </a:rPr>
              <a:t></a:t>
            </a:r>
            <a:r>
              <a:rPr lang="fr-FR" sz="3200" dirty="0"/>
              <a:t> De plus, les </a:t>
            </a:r>
            <a:r>
              <a:rPr lang="fr-FR" sz="3200" b="1" u="sng" dirty="0"/>
              <a:t>objectifs suivants</a:t>
            </a:r>
            <a:r>
              <a:rPr lang="fr-FR" sz="3200" u="sng" dirty="0"/>
              <a:t> </a:t>
            </a:r>
            <a:r>
              <a:rPr lang="fr-FR" sz="3200" dirty="0"/>
              <a:t>sont ciblés :</a:t>
            </a:r>
          </a:p>
          <a:p>
            <a:r>
              <a:rPr lang="fr-FR" sz="3200" b="1" dirty="0"/>
              <a:t>Connaître l’entreprise</a:t>
            </a:r>
            <a:r>
              <a:rPr lang="fr-FR" sz="3200" dirty="0"/>
              <a:t> : management, marketing, droit des affaires, droit du travail, recrutement,</a:t>
            </a:r>
          </a:p>
          <a:p>
            <a:r>
              <a:rPr lang="fr-FR" sz="3200" dirty="0"/>
              <a:t> </a:t>
            </a:r>
            <a:r>
              <a:rPr lang="fr-FR" sz="3200" b="1" dirty="0"/>
              <a:t>Etudier la logistique internationale </a:t>
            </a:r>
            <a:r>
              <a:rPr lang="fr-FR" sz="3200" dirty="0"/>
              <a:t>(transports, douane) et </a:t>
            </a:r>
            <a:r>
              <a:rPr lang="fr-FR" sz="3200" b="1" dirty="0"/>
              <a:t>le tourisme</a:t>
            </a:r>
            <a:r>
              <a:rPr lang="fr-FR" sz="3200" dirty="0"/>
              <a:t>,</a:t>
            </a:r>
          </a:p>
          <a:p>
            <a:r>
              <a:rPr lang="fr-FR" sz="3200" dirty="0"/>
              <a:t>Découvrir </a:t>
            </a:r>
            <a:r>
              <a:rPr lang="fr-FR" sz="3200" b="1" dirty="0"/>
              <a:t>la </a:t>
            </a:r>
            <a:r>
              <a:rPr lang="fr-FR" sz="3200" b="1"/>
              <a:t>gestion </a:t>
            </a:r>
            <a:r>
              <a:rPr lang="fr-FR" sz="3200" b="1" smtClean="0"/>
              <a:t>commerciale et </a:t>
            </a:r>
            <a:r>
              <a:rPr lang="fr-FR" sz="3200" b="1" dirty="0"/>
              <a:t>les finances internationales</a:t>
            </a:r>
            <a:r>
              <a:rPr lang="fr-FR" sz="3200" dirty="0"/>
              <a:t>,</a:t>
            </a:r>
          </a:p>
          <a:p>
            <a:r>
              <a:rPr lang="fr-FR" sz="3200" dirty="0"/>
              <a:t>Pratiquer </a:t>
            </a:r>
            <a:r>
              <a:rPr lang="fr-FR" sz="3200" b="1" dirty="0"/>
              <a:t>la communication professionnelle </a:t>
            </a:r>
            <a:r>
              <a:rPr lang="fr-FR" sz="3200" dirty="0"/>
              <a:t>(français, anglais, espagnol) </a:t>
            </a:r>
          </a:p>
        </p:txBody>
      </p:sp>
    </p:spTree>
    <p:extLst>
      <p:ext uri="{BB962C8B-B14F-4D97-AF65-F5344CB8AC3E}">
        <p14:creationId xmlns:p14="http://schemas.microsoft.com/office/powerpoint/2010/main" val="25761041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13B98F-A86A-46A6-B9B0-F7C7A6092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49776"/>
          </a:xfrm>
        </p:spPr>
        <p:txBody>
          <a:bodyPr/>
          <a:lstStyle/>
          <a:p>
            <a:r>
              <a:rPr lang="fr-FR" dirty="0"/>
              <a:t>De la théorie à la pratique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996E15-3795-4E4C-951B-037AF7FCA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Enfin vous pourrez :</a:t>
            </a:r>
          </a:p>
          <a:p>
            <a:r>
              <a:rPr lang="fr-FR" b="1" dirty="0"/>
              <a:t>Savoir faire des présentations orales</a:t>
            </a:r>
            <a:r>
              <a:rPr lang="fr-FR" dirty="0"/>
              <a:t>, </a:t>
            </a:r>
            <a:r>
              <a:rPr lang="fr-FR" b="1" dirty="0"/>
              <a:t>rédiger des articles </a:t>
            </a:r>
            <a:r>
              <a:rPr lang="fr-FR" dirty="0"/>
              <a:t>et faire un </a:t>
            </a:r>
            <a:r>
              <a:rPr lang="fr-FR" b="1" dirty="0"/>
              <a:t>commentaire de texte</a:t>
            </a:r>
          </a:p>
          <a:p>
            <a:r>
              <a:rPr lang="fr-FR" dirty="0"/>
              <a:t>Faire </a:t>
            </a:r>
            <a:r>
              <a:rPr lang="fr-FR" b="1" dirty="0"/>
              <a:t>un bon stage en entreprise </a:t>
            </a:r>
            <a:r>
              <a:rPr lang="fr-FR" dirty="0"/>
              <a:t>(à </a:t>
            </a:r>
            <a:r>
              <a:rPr lang="fr-FR" dirty="0" smtClean="0"/>
              <a:t>l’international </a:t>
            </a:r>
            <a:r>
              <a:rPr lang="fr-FR" dirty="0"/>
              <a:t>ou en France) et avoir d’autres expériences professionnelles</a:t>
            </a:r>
          </a:p>
          <a:p>
            <a:r>
              <a:rPr lang="fr-FR" dirty="0"/>
              <a:t>Passer </a:t>
            </a:r>
            <a:r>
              <a:rPr lang="fr-FR" b="1" dirty="0"/>
              <a:t>un test de positionnement annuel </a:t>
            </a:r>
            <a:r>
              <a:rPr lang="fr-FR" dirty="0"/>
              <a:t>(en début d’année) en anglais et en espagnol</a:t>
            </a:r>
          </a:p>
          <a:p>
            <a:r>
              <a:rPr lang="fr-FR" dirty="0"/>
              <a:t>Passer ici </a:t>
            </a:r>
            <a:r>
              <a:rPr lang="fr-FR" b="1" dirty="0"/>
              <a:t>le TOEIC</a:t>
            </a:r>
            <a:r>
              <a:rPr lang="fr-FR" dirty="0"/>
              <a:t>, ou bien la Certification en Anglais </a:t>
            </a:r>
            <a:r>
              <a:rPr lang="fr-FR" b="1" dirty="0"/>
              <a:t>ALTISSIA</a:t>
            </a:r>
            <a:r>
              <a:rPr lang="fr-FR" dirty="0"/>
              <a:t> en L3…</a:t>
            </a:r>
          </a:p>
          <a:p>
            <a:r>
              <a:rPr lang="fr-FR" b="1" dirty="0"/>
              <a:t>être tuteur</a:t>
            </a:r>
            <a:r>
              <a:rPr lang="fr-FR" dirty="0"/>
              <a:t> d’un petit groupe d’étudiants Oui-Si (en L1), une 1ère expérience d’</a:t>
            </a:r>
            <a:r>
              <a:rPr lang="fr-FR" i="1" dirty="0"/>
              <a:t>enseignement 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16193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45E25-4275-4D54-9839-AB9811AC7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5013176"/>
            <a:ext cx="8183880" cy="720080"/>
          </a:xfrm>
        </p:spPr>
        <p:txBody>
          <a:bodyPr/>
          <a:lstStyle/>
          <a:p>
            <a:r>
              <a:rPr lang="fr-FR" dirty="0"/>
              <a:t>Partir à l’étranger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5C5D50-9D0D-48A2-A69E-FFF5D9B6D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Autofit/>
          </a:bodyPr>
          <a:lstStyle/>
          <a:p>
            <a:r>
              <a:rPr lang="fr-FR" sz="2400" b="1" dirty="0">
                <a:sym typeface="Wingdings" panose="05000000000000000000" pitchFamily="2" charset="2"/>
              </a:rPr>
              <a:t></a:t>
            </a:r>
            <a:r>
              <a:rPr lang="fr-FR" sz="2400" dirty="0"/>
              <a:t>Dès la 2</a:t>
            </a:r>
            <a:r>
              <a:rPr lang="fr-FR" sz="2400" baseline="30000" dirty="0"/>
              <a:t>e</a:t>
            </a:r>
            <a:r>
              <a:rPr lang="fr-FR" sz="2400" dirty="0"/>
              <a:t> année de licence, il est possible de :</a:t>
            </a:r>
            <a:br>
              <a:rPr lang="fr-FR" sz="2400" dirty="0"/>
            </a:br>
            <a:r>
              <a:rPr lang="fr-FR" sz="2400" dirty="0"/>
              <a:t>P</a:t>
            </a:r>
            <a:r>
              <a:rPr lang="fr-FR" sz="2400" b="1" dirty="0"/>
              <a:t>artir 1 ou 2 semestre(s) dans une université étrangère </a:t>
            </a:r>
          </a:p>
          <a:p>
            <a:r>
              <a:rPr lang="fr-FR" sz="2400" b="1" dirty="0"/>
              <a:t>avec ERASMUS (en  Europe)</a:t>
            </a:r>
          </a:p>
          <a:p>
            <a:r>
              <a:rPr lang="fr-FR" sz="2400" b="1" dirty="0"/>
              <a:t>Partir aux USA (avec ISEP) : test TOEFL </a:t>
            </a:r>
            <a:r>
              <a:rPr lang="fr-FR" sz="2400" b="1" dirty="0" err="1"/>
              <a:t>Ibt</a:t>
            </a:r>
            <a:r>
              <a:rPr lang="fr-FR" sz="2400" b="1" dirty="0"/>
              <a:t> (80 points minimum) exigé</a:t>
            </a:r>
          </a:p>
          <a:p>
            <a:r>
              <a:rPr lang="fr-FR" sz="2400" b="1" dirty="0"/>
              <a:t>Partir au Canada anglophone (idem)</a:t>
            </a:r>
          </a:p>
          <a:p>
            <a:r>
              <a:rPr lang="fr-FR" sz="2400" b="1" dirty="0"/>
              <a:t>Partir au Québec (avec programme BCI)</a:t>
            </a:r>
          </a:p>
          <a:p>
            <a:r>
              <a:rPr lang="fr-FR" sz="2400" b="1" dirty="0"/>
              <a:t>Faire son stage de fin de L2 avec Erasmus+ Stage (Europe) ou en mobilité internationale ailleurs (Asie, </a:t>
            </a:r>
            <a:r>
              <a:rPr lang="fr-FR" sz="2400" b="1" dirty="0" smtClean="0"/>
              <a:t>Amérique </a:t>
            </a:r>
            <a:r>
              <a:rPr lang="fr-FR" sz="2400" b="1" dirty="0"/>
              <a:t>latine…)</a:t>
            </a:r>
          </a:p>
          <a:p>
            <a:pPr marL="0" indent="0">
              <a:buNone/>
            </a:pPr>
            <a:r>
              <a:rPr lang="fr-FR" sz="2400" dirty="0"/>
              <a:t/>
            </a:r>
            <a:br>
              <a:rPr lang="fr-FR" sz="2400" dirty="0"/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8885936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0635AD-B66B-417A-8793-B1117FD30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Qualités pour réussir en LEA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D8DC5A-0E66-4F18-8047-FAC745EC3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Quelles sont les qualités pour réussir en LEA ?</a:t>
            </a:r>
            <a:endParaRPr lang="fr-FR" altLang="fr-FR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lang="fr-FR" alt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goût des langues </a:t>
            </a:r>
            <a:r>
              <a:rPr lang="fr-FR" alt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 sûr</a:t>
            </a:r>
            <a:endParaRPr lang="fr-FR" altLang="fr-FR" dirty="0">
              <a:sym typeface="Wingdings" panose="05000000000000000000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lang="fr-FR" alt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intérêt pour l’actualité </a:t>
            </a:r>
            <a:r>
              <a:rPr lang="fr-FR" alt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la vie socio-économique en général</a:t>
            </a:r>
            <a:r>
              <a:rPr lang="fr-FR" alt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ici et dans le monde</a:t>
            </a:r>
            <a:endParaRPr lang="fr-FR" altLang="fr-FR" b="1" dirty="0">
              <a:sym typeface="Wingdings" panose="05000000000000000000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lang="fr-FR" alt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Aimer communiquer et travailler en équipe</a:t>
            </a:r>
            <a:r>
              <a:rPr lang="fr-FR" alt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Un travail régulier </a:t>
            </a:r>
            <a:r>
              <a:rPr lang="fr-FR" alt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et </a:t>
            </a:r>
            <a:r>
              <a:rPr lang="fr-FR" alt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un niveau solide </a:t>
            </a:r>
            <a:r>
              <a:rPr lang="fr-FR" alt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en français, en anglais et en espagnol, </a:t>
            </a:r>
            <a:r>
              <a:rPr lang="fr-FR" altLang="fr-F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ainsi que</a:t>
            </a:r>
            <a:r>
              <a:rPr lang="fr-FR" alt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des compétences en histoire, géographie, en économie et autres matières tertiaires, favoriseront votre </a:t>
            </a:r>
            <a:r>
              <a:rPr lang="fr-FR" altLang="fr-F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réussite</a:t>
            </a:r>
            <a:r>
              <a:rPr lang="fr-FR" alt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de cette Licence </a:t>
            </a:r>
            <a:endParaRPr lang="fr-FR" altLang="fr-FR" dirty="0">
              <a:sym typeface="Wingdings" panose="05000000000000000000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dirty="0">
              <a:sym typeface="Wingdings" panose="05000000000000000000" pitchFamily="2" charset="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fr-FR" alt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9408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2093</TotalTime>
  <Words>646</Words>
  <Application>Microsoft Office PowerPoint</Application>
  <PresentationFormat>Affichage à l'écran (4:3)</PresentationFormat>
  <Paragraphs>89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Arial</vt:lpstr>
      <vt:lpstr>Calibri</vt:lpstr>
      <vt:lpstr>Engravers MT</vt:lpstr>
      <vt:lpstr>Times New Roman</vt:lpstr>
      <vt:lpstr>Verdana</vt:lpstr>
      <vt:lpstr>Wingdings</vt:lpstr>
      <vt:lpstr>Wingdings 2</vt:lpstr>
      <vt:lpstr>Aspect</vt:lpstr>
      <vt:lpstr>       Choisir la licence    LEA Anglais-Espagnol à BEAUVAIS   </vt:lpstr>
      <vt:lpstr> Alors notre formation LEA à l’Université de Picardie Jules Verne (UPJV Campus Beauvais ou Amiens) est faite pour vous ! </vt:lpstr>
      <vt:lpstr>Rythme et durée de la formation</vt:lpstr>
      <vt:lpstr>Les « plus » universitaires de la formation</vt:lpstr>
      <vt:lpstr>D’autres plus de la licence LEA (suite)</vt:lpstr>
      <vt:lpstr>Les « plus » professionnels en LEA</vt:lpstr>
      <vt:lpstr>De la théorie à la pratique</vt:lpstr>
      <vt:lpstr>Partir à l’étranger</vt:lpstr>
      <vt:lpstr>Qualités pour réussir en LEA</vt:lpstr>
      <vt:lpstr>Poursuite d’études (masters, écoles…)</vt:lpstr>
      <vt:lpstr>L3 en Initial ou en Alternance</vt:lpstr>
      <vt:lpstr>Rythme de la L3 en alternance</vt:lpstr>
      <vt:lpstr>Une formation solide près de chez vous</vt:lpstr>
      <vt:lpstr>Comment candidater ?</vt:lpstr>
      <vt:lpstr>Journée Portes Ouvertes UPJV le samedi 29/01/2022</vt:lpstr>
    </vt:vector>
  </TitlesOfParts>
  <Company>AUB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ECONOMÍAS  LATINOAMERICANAS  INTRODUCCIÓN</dc:title>
  <dc:creator>Paula</dc:creator>
  <cp:lastModifiedBy>UPJV</cp:lastModifiedBy>
  <cp:revision>320</cp:revision>
  <dcterms:created xsi:type="dcterms:W3CDTF">2010-07-29T10:00:55Z</dcterms:created>
  <dcterms:modified xsi:type="dcterms:W3CDTF">2021-12-08T17:52:45Z</dcterms:modified>
</cp:coreProperties>
</file>